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78" r:id="rId2"/>
    <p:sldId id="303" r:id="rId3"/>
    <p:sldId id="281" r:id="rId4"/>
    <p:sldId id="304" r:id="rId5"/>
    <p:sldId id="290" r:id="rId6"/>
    <p:sldId id="296" r:id="rId7"/>
    <p:sldId id="297" r:id="rId8"/>
    <p:sldId id="299" r:id="rId9"/>
    <p:sldId id="300" r:id="rId10"/>
    <p:sldId id="301" r:id="rId11"/>
    <p:sldId id="302" r:id="rId12"/>
    <p:sldId id="291" r:id="rId13"/>
    <p:sldId id="292" r:id="rId14"/>
    <p:sldId id="305" r:id="rId15"/>
    <p:sldId id="306" r:id="rId16"/>
    <p:sldId id="320" r:id="rId17"/>
    <p:sldId id="307" r:id="rId18"/>
    <p:sldId id="308" r:id="rId19"/>
    <p:sldId id="309" r:id="rId20"/>
    <p:sldId id="311" r:id="rId21"/>
    <p:sldId id="322" r:id="rId22"/>
    <p:sldId id="310" r:id="rId23"/>
    <p:sldId id="312" r:id="rId24"/>
    <p:sldId id="315" r:id="rId25"/>
    <p:sldId id="313" r:id="rId26"/>
    <p:sldId id="314" r:id="rId27"/>
    <p:sldId id="319" r:id="rId28"/>
    <p:sldId id="316" r:id="rId29"/>
    <p:sldId id="317" r:id="rId30"/>
    <p:sldId id="289" r:id="rId31"/>
  </p:sldIdLst>
  <p:sldSz cx="12192000" cy="6858000"/>
  <p:notesSz cx="6735763" cy="98663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92" y="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98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62F9B-8D58-4DBD-BF91-CA61E7820A50}" type="datetimeFigureOut">
              <a:rPr lang="es-ES" smtClean="0"/>
              <a:t>30/10/23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8ED57-39F7-4B06-88D6-A45231C5BD1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1888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734733" y="0"/>
            <a:ext cx="9457267" cy="28527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 sz="1800"/>
          </a:p>
        </p:txBody>
      </p:sp>
      <p:pic>
        <p:nvPicPr>
          <p:cNvPr id="6" name="Picture 6" descr="logoFundLaPa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6533" y="5524172"/>
            <a:ext cx="4522976" cy="84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 descr="LogoAlt72RGB"/>
          <p:cNvPicPr>
            <a:picLocks noChangeAspect="1" noChangeArrowheads="1"/>
          </p:cNvPicPr>
          <p:nvPr/>
        </p:nvPicPr>
        <p:blipFill rotWithShape="1">
          <a:blip r:embed="rId4" cstate="print"/>
          <a:srcRect l="2844" t="5541" r="2835"/>
          <a:stretch/>
        </p:blipFill>
        <p:spPr bwMode="auto">
          <a:xfrm>
            <a:off x="527384" y="5363188"/>
            <a:ext cx="2976329" cy="11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2367491" y="2097050"/>
            <a:ext cx="9824509" cy="954107"/>
          </a:xfrm>
        </p:spPr>
        <p:txBody>
          <a:bodyPr anchor="b"/>
          <a:lstStyle>
            <a:lvl1pPr algn="ctr">
              <a:defRPr lang="es-ES" sz="4000" b="1" dirty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AutoShape 2" descr="CanalBiblos: blog de la Biblioteca de la Universidad Autónoma de Madrid:  Nuevo logotipo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331" y="5443011"/>
            <a:ext cx="2501908" cy="100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60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79759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849059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025467" y="334964"/>
            <a:ext cx="2768600" cy="18700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17551" y="334964"/>
            <a:ext cx="8104716" cy="187007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904469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Diagrama&#10;&#10;Descripción generada automáticamente">
            <a:extLst>
              <a:ext uri="{FF2B5EF4-FFF2-40B4-BE49-F238E27FC236}">
                <a16:creationId xmlns="" xmlns:a16="http://schemas.microsoft.com/office/drawing/2014/main" id="{76BA2ADC-A467-254B-B698-7497F51B4896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9" y="1643426"/>
            <a:ext cx="5070475" cy="297434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183746" y="420187"/>
            <a:ext cx="9824509" cy="954107"/>
          </a:xfrm>
        </p:spPr>
        <p:txBody>
          <a:bodyPr anchor="b"/>
          <a:lstStyle>
            <a:lvl1pPr algn="ctr">
              <a:defRPr lang="es-ES" sz="3600" b="1" dirty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AutoShape 2" descr="CanalBiblos: blog de la Biblioteca de la Universidad Autónoma de Madrid:  Nuevo logotipo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/>
          </a:p>
        </p:txBody>
      </p:sp>
      <p:pic>
        <p:nvPicPr>
          <p:cNvPr id="11" name="Imagen 10" descr="http://hlpvintraweb/portals/0/Images2021/cabecera-nuevo-hospital.jpg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108" y="1638784"/>
            <a:ext cx="5389033" cy="3328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9" descr="LOGO IDIPAZ_PRESENTACIÓN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7652" y="6272213"/>
            <a:ext cx="1390649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0242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36600" y="260649"/>
            <a:ext cx="11057467" cy="504056"/>
          </a:xfrm>
        </p:spPr>
        <p:txBody>
          <a:bodyPr/>
          <a:lstStyle>
            <a:lvl1pPr>
              <a:defRPr sz="24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30251" y="1167493"/>
            <a:ext cx="10731500" cy="4421747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361950" indent="-196850">
              <a:buClr>
                <a:srgbClr val="DF0000"/>
              </a:buClr>
              <a:buSzPct val="90000"/>
              <a:buFont typeface="Courier New" panose="02070309020205020404" pitchFamily="49" charset="0"/>
              <a:buChar char="o"/>
              <a:defRPr/>
            </a:lvl2pPr>
            <a:lvl3pPr marL="558800" indent="-195263">
              <a:buFont typeface="Arial" panose="020B0604020202020204" pitchFamily="34" charset="0"/>
              <a:buChar char="•"/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037775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98674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1784" y="282576"/>
            <a:ext cx="11057467" cy="435881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5" name="3 Marcador de contenido"/>
          <p:cNvSpPr>
            <a:spLocks noGrp="1"/>
          </p:cNvSpPr>
          <p:nvPr>
            <p:ph sz="half" idx="10"/>
          </p:nvPr>
        </p:nvSpPr>
        <p:spPr>
          <a:xfrm>
            <a:off x="609600" y="975406"/>
            <a:ext cx="5386917" cy="5150757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1pPr>
            <a:lvl2pPr marL="361950" indent="-196850">
              <a:buSzPct val="90000"/>
              <a:buFont typeface="Courier New" panose="02070309020205020404" pitchFamily="49" charset="0"/>
              <a:buChar char="o"/>
              <a:defRPr sz="2000"/>
            </a:lvl2pPr>
            <a:lvl3pPr marL="558800" indent="-195263">
              <a:buFont typeface="Arial" panose="020B0604020202020204" pitchFamily="34" charset="0"/>
              <a:buChar char="•"/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3 Marcador de contenido"/>
          <p:cNvSpPr>
            <a:spLocks noGrp="1"/>
          </p:cNvSpPr>
          <p:nvPr>
            <p:ph sz="half" idx="2"/>
          </p:nvPr>
        </p:nvSpPr>
        <p:spPr>
          <a:xfrm>
            <a:off x="6392334" y="975405"/>
            <a:ext cx="5386917" cy="5150757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1pPr>
            <a:lvl2pPr marL="361950" indent="-196850">
              <a:buSzPct val="90000"/>
              <a:buFont typeface="Courier New" panose="02070309020205020404" pitchFamily="49" charset="0"/>
              <a:buChar char="o"/>
              <a:defRPr sz="2000"/>
            </a:lvl2pPr>
            <a:lvl3pPr marL="558800" indent="-195263">
              <a:buFont typeface="Arial" panose="020B0604020202020204" pitchFamily="34" charset="0"/>
              <a:buChar char="•"/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488553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84641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314450"/>
            <a:ext cx="5386917" cy="8604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1pPr>
            <a:lvl2pPr marL="361950" indent="-196850">
              <a:buSzPct val="90000"/>
              <a:buFont typeface="Courier New" panose="02070309020205020404" pitchFamily="49" charset="0"/>
              <a:buChar char="o"/>
              <a:defRPr sz="2000"/>
            </a:lvl2pPr>
            <a:lvl3pPr marL="558800" indent="-195263">
              <a:buFont typeface="Arial" panose="020B0604020202020204" pitchFamily="34" charset="0"/>
              <a:buChar char="•"/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314450"/>
            <a:ext cx="5389033" cy="8604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3 Marcador de contenido"/>
          <p:cNvSpPr>
            <a:spLocks noGrp="1"/>
          </p:cNvSpPr>
          <p:nvPr>
            <p:ph sz="half" idx="10"/>
          </p:nvPr>
        </p:nvSpPr>
        <p:spPr>
          <a:xfrm>
            <a:off x="6193368" y="2174875"/>
            <a:ext cx="5386917" cy="3951288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1pPr>
            <a:lvl2pPr marL="361950" indent="-196850">
              <a:buSzPct val="90000"/>
              <a:buFont typeface="Courier New" panose="02070309020205020404" pitchFamily="49" charset="0"/>
              <a:buChar char="o"/>
              <a:defRPr sz="2000"/>
            </a:lvl2pPr>
            <a:lvl3pPr marL="558800" indent="-195263">
              <a:buFont typeface="Arial" panose="020B0604020202020204" pitchFamily="34" charset="0"/>
              <a:buChar char="•"/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593026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1784" y="282576"/>
            <a:ext cx="11057467" cy="476703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33601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525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3200"/>
            </a:lvl1pPr>
            <a:lvl2pPr marL="361950" indent="-196850">
              <a:buSzPct val="90000"/>
              <a:buFont typeface="Courier New" panose="02070309020205020404" pitchFamily="49" charset="0"/>
              <a:buChar char="o"/>
              <a:defRPr sz="2800"/>
            </a:lvl2pPr>
            <a:lvl3pPr marL="558800" indent="-195263">
              <a:buFont typeface="Arial" panose="020B0604020202020204" pitchFamily="34" charset="0"/>
              <a:buChar char="•"/>
              <a:defRPr sz="24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20122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0301817" y="6483351"/>
            <a:ext cx="1151467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eaLnBrk="0" hangingPunct="0">
              <a:defRPr/>
            </a:pPr>
            <a:r>
              <a:rPr lang="es-ES_tradnl" sz="900" b="1">
                <a:solidFill>
                  <a:srgbClr val="DF0000"/>
                </a:solidFill>
                <a:cs typeface="+mn-cs"/>
              </a:rPr>
              <a:t> </a:t>
            </a:r>
            <a:fld id="{881A2DD1-4E1C-4A76-85C3-8DDAE3519B53}" type="slidenum">
              <a:rPr lang="es-ES_tradnl" sz="900" b="1">
                <a:solidFill>
                  <a:srgbClr val="DF0000"/>
                </a:solidFill>
                <a:cs typeface="+mn-cs"/>
              </a:rPr>
              <a:pPr algn="r" eaLnBrk="0" hangingPunct="0">
                <a:defRPr/>
              </a:pPr>
              <a:t>‹Nr.›</a:t>
            </a:fld>
            <a:endParaRPr lang="es-ES_tradnl" sz="900" b="1">
              <a:solidFill>
                <a:srgbClr val="DF0000"/>
              </a:solidFill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0251" y="1194929"/>
            <a:ext cx="10731500" cy="44681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46800" tIns="43200" rIns="46800" bIns="4320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s-ES_tradnl" altLang="en-US" dirty="0" err="1"/>
              <a:t>Click</a:t>
            </a:r>
            <a:r>
              <a:rPr lang="es-ES_tradnl" altLang="en-US" dirty="0"/>
              <a:t> to </a:t>
            </a:r>
            <a:r>
              <a:rPr lang="es-ES_tradnl" altLang="en-US" dirty="0" err="1"/>
              <a:t>edit</a:t>
            </a:r>
            <a:r>
              <a:rPr lang="es-ES_tradnl" altLang="en-US" dirty="0"/>
              <a:t> Master </a:t>
            </a:r>
            <a:r>
              <a:rPr lang="es-ES_tradnl" altLang="en-US" dirty="0" err="1"/>
              <a:t>text</a:t>
            </a:r>
            <a:r>
              <a:rPr lang="es-ES_tradnl" altLang="en-US" dirty="0"/>
              <a:t> </a:t>
            </a:r>
            <a:r>
              <a:rPr lang="es-ES_tradnl" altLang="en-US" dirty="0" err="1"/>
              <a:t>styles</a:t>
            </a:r>
            <a:endParaRPr lang="es-ES_tradnl" altLang="en-US" dirty="0"/>
          </a:p>
          <a:p>
            <a:pPr lvl="2"/>
            <a:r>
              <a:rPr lang="es-ES_tradnl" altLang="en-US" dirty="0" err="1"/>
              <a:t>Second</a:t>
            </a:r>
            <a:r>
              <a:rPr lang="es-ES_tradnl" altLang="en-US" dirty="0"/>
              <a:t> </a:t>
            </a:r>
            <a:r>
              <a:rPr lang="es-ES_tradnl" altLang="en-US" dirty="0" err="1"/>
              <a:t>level</a:t>
            </a:r>
            <a:endParaRPr lang="es-ES_tradnl" altLang="en-US" dirty="0"/>
          </a:p>
          <a:p>
            <a:pPr lvl="3"/>
            <a:r>
              <a:rPr lang="es-ES_tradnl" altLang="en-US" dirty="0" err="1"/>
              <a:t>Third</a:t>
            </a:r>
            <a:r>
              <a:rPr lang="es-ES_tradnl" altLang="en-US" dirty="0"/>
              <a:t> </a:t>
            </a:r>
            <a:r>
              <a:rPr lang="es-ES_tradnl" altLang="en-US" dirty="0" err="1"/>
              <a:t>level</a:t>
            </a:r>
            <a:endParaRPr lang="es-ES_tradnl" altLang="en-US" dirty="0"/>
          </a:p>
          <a:p>
            <a:pPr lvl="4"/>
            <a:r>
              <a:rPr lang="es-ES_tradnl" altLang="en-US" dirty="0" err="1"/>
              <a:t>Fourth</a:t>
            </a:r>
            <a:r>
              <a:rPr lang="es-ES_tradnl" altLang="en-US" dirty="0"/>
              <a:t> </a:t>
            </a:r>
            <a:r>
              <a:rPr lang="es-ES_tradnl" altLang="en-US" dirty="0" err="1"/>
              <a:t>level</a:t>
            </a:r>
            <a:endParaRPr lang="es-ES_tradnl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21784" y="282576"/>
            <a:ext cx="11057467" cy="6261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45720" tIns="44450" rIns="45720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 dirty="0" err="1"/>
              <a:t>Click</a:t>
            </a:r>
            <a:r>
              <a:rPr lang="es-ES_tradnl" altLang="en-US" dirty="0"/>
              <a:t> to </a:t>
            </a:r>
            <a:r>
              <a:rPr lang="es-ES_tradnl" altLang="en-US" dirty="0" err="1"/>
              <a:t>Edit</a:t>
            </a:r>
            <a:r>
              <a:rPr lang="es-ES_tradnl" altLang="en-US" dirty="0"/>
              <a:t> Master </a:t>
            </a:r>
            <a:r>
              <a:rPr lang="es-ES_tradnl" altLang="en-US" dirty="0" err="1"/>
              <a:t>Title</a:t>
            </a:r>
            <a:r>
              <a:rPr lang="es-ES_tradnl" altLang="en-US" dirty="0"/>
              <a:t> Style</a:t>
            </a: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1"/>
            <a:ext cx="12192000" cy="182563"/>
          </a:xfrm>
          <a:prstGeom prst="rect">
            <a:avLst/>
          </a:prstGeom>
          <a:solidFill>
            <a:srgbClr val="DF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>
              <a:cs typeface="+mn-cs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281518" y="695325"/>
            <a:ext cx="11722100" cy="0"/>
          </a:xfrm>
          <a:prstGeom prst="line">
            <a:avLst/>
          </a:prstGeom>
          <a:noFill/>
          <a:ln w="28575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es-ES" sz="1800">
              <a:cs typeface="+mn-cs"/>
            </a:endParaRPr>
          </a:p>
        </p:txBody>
      </p:sp>
      <p:pic>
        <p:nvPicPr>
          <p:cNvPr id="1031" name="Picture 9" descr="LOGO IDIPAZ_PRESENTACIÓN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27652" y="6272213"/>
            <a:ext cx="1390649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007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2400" b="1">
          <a:solidFill>
            <a:srgbClr val="01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4400" b="1">
          <a:solidFill>
            <a:srgbClr val="010000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4400" b="1">
          <a:solidFill>
            <a:srgbClr val="010000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4400" b="1">
          <a:solidFill>
            <a:srgbClr val="010000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4400" b="1">
          <a:solidFill>
            <a:srgbClr val="010000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b="1">
          <a:solidFill>
            <a:srgbClr val="010000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b="1">
          <a:solidFill>
            <a:srgbClr val="010000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b="1">
          <a:solidFill>
            <a:srgbClr val="010000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b="1">
          <a:solidFill>
            <a:srgbClr val="010000"/>
          </a:solidFill>
          <a:latin typeface="Gill Sans MT" pitchFamily="34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60000"/>
        </a:spcBef>
        <a:spcAft>
          <a:spcPct val="0"/>
        </a:spcAft>
        <a:buClr>
          <a:srgbClr val="00659C"/>
        </a:buClr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196850" algn="l" rtl="0" eaLnBrk="0" fontAlgn="base" hangingPunct="0">
        <a:lnSpc>
          <a:spcPct val="110000"/>
        </a:lnSpc>
        <a:spcBef>
          <a:spcPct val="60000"/>
        </a:spcBef>
        <a:spcAft>
          <a:spcPct val="0"/>
        </a:spcAft>
        <a:buClr>
          <a:schemeClr val="accent1"/>
        </a:buClr>
        <a:buSzPct val="100000"/>
        <a:buFont typeface="Wingdings" pitchFamily="2" charset="2"/>
        <a:buChar char="§"/>
        <a:defRPr sz="1400">
          <a:solidFill>
            <a:srgbClr val="4D4D4D"/>
          </a:solidFill>
          <a:latin typeface="+mj-lt"/>
        </a:defRPr>
      </a:lvl2pPr>
      <a:lvl3pPr marL="558800" indent="-195263" algn="l" rtl="0" eaLnBrk="0" fontAlgn="base" hangingPunct="0">
        <a:lnSpc>
          <a:spcPct val="110000"/>
        </a:lnSpc>
        <a:spcBef>
          <a:spcPct val="60000"/>
        </a:spcBef>
        <a:spcAft>
          <a:spcPct val="0"/>
        </a:spcAft>
        <a:buClr>
          <a:srgbClr val="DF0000"/>
        </a:buClr>
        <a:buFont typeface="Wingdings" pitchFamily="2" charset="2"/>
        <a:buChar char="§"/>
        <a:defRPr sz="1400">
          <a:solidFill>
            <a:srgbClr val="4D4D4D"/>
          </a:solidFill>
          <a:latin typeface="+mj-lt"/>
        </a:defRPr>
      </a:lvl3pPr>
      <a:lvl4pPr marL="728663" indent="-168275" algn="l" rtl="0" eaLnBrk="0" fontAlgn="base" hangingPunct="0">
        <a:lnSpc>
          <a:spcPct val="110000"/>
        </a:lnSpc>
        <a:spcBef>
          <a:spcPct val="60000"/>
        </a:spcBef>
        <a:spcAft>
          <a:spcPct val="0"/>
        </a:spcAft>
        <a:buClr>
          <a:srgbClr val="DF0000"/>
        </a:buClr>
        <a:buChar char="-"/>
        <a:defRPr sz="1400">
          <a:solidFill>
            <a:srgbClr val="4D4D4D"/>
          </a:solidFill>
          <a:latin typeface="+mj-lt"/>
        </a:defRPr>
      </a:lvl4pPr>
      <a:lvl5pPr marL="900113" indent="-169863" algn="l" rtl="0" eaLnBrk="0" fontAlgn="base" hangingPunct="0">
        <a:lnSpc>
          <a:spcPct val="110000"/>
        </a:lnSpc>
        <a:spcBef>
          <a:spcPct val="60000"/>
        </a:spcBef>
        <a:spcAft>
          <a:spcPct val="0"/>
        </a:spcAft>
        <a:buClr>
          <a:srgbClr val="DF0000"/>
        </a:buClr>
        <a:buChar char="-"/>
        <a:defRPr sz="1400">
          <a:solidFill>
            <a:srgbClr val="4D4D4D"/>
          </a:solidFill>
          <a:latin typeface="+mj-lt"/>
        </a:defRPr>
      </a:lvl5pPr>
      <a:lvl6pPr marL="1357313" indent="-169863" algn="l" rtl="0" fontAlgn="base">
        <a:lnSpc>
          <a:spcPct val="110000"/>
        </a:lnSpc>
        <a:spcBef>
          <a:spcPct val="60000"/>
        </a:spcBef>
        <a:spcAft>
          <a:spcPct val="0"/>
        </a:spcAft>
        <a:buClr>
          <a:srgbClr val="DF0000"/>
        </a:buClr>
        <a:buChar char="-"/>
        <a:defRPr sz="1400">
          <a:solidFill>
            <a:srgbClr val="4D4D4D"/>
          </a:solidFill>
          <a:latin typeface="+mj-lt"/>
        </a:defRPr>
      </a:lvl6pPr>
      <a:lvl7pPr marL="1814513" indent="-169863" algn="l" rtl="0" fontAlgn="base">
        <a:lnSpc>
          <a:spcPct val="110000"/>
        </a:lnSpc>
        <a:spcBef>
          <a:spcPct val="60000"/>
        </a:spcBef>
        <a:spcAft>
          <a:spcPct val="0"/>
        </a:spcAft>
        <a:buClr>
          <a:srgbClr val="DF0000"/>
        </a:buClr>
        <a:buChar char="-"/>
        <a:defRPr sz="1400">
          <a:solidFill>
            <a:srgbClr val="4D4D4D"/>
          </a:solidFill>
          <a:latin typeface="+mj-lt"/>
        </a:defRPr>
      </a:lvl7pPr>
      <a:lvl8pPr marL="2271713" indent="-169863" algn="l" rtl="0" fontAlgn="base">
        <a:lnSpc>
          <a:spcPct val="110000"/>
        </a:lnSpc>
        <a:spcBef>
          <a:spcPct val="60000"/>
        </a:spcBef>
        <a:spcAft>
          <a:spcPct val="0"/>
        </a:spcAft>
        <a:buClr>
          <a:srgbClr val="DF0000"/>
        </a:buClr>
        <a:buChar char="-"/>
        <a:defRPr sz="1400">
          <a:solidFill>
            <a:srgbClr val="4D4D4D"/>
          </a:solidFill>
          <a:latin typeface="+mj-lt"/>
        </a:defRPr>
      </a:lvl8pPr>
      <a:lvl9pPr marL="2728913" indent="-169863" algn="l" rtl="0" fontAlgn="base">
        <a:lnSpc>
          <a:spcPct val="110000"/>
        </a:lnSpc>
        <a:spcBef>
          <a:spcPct val="60000"/>
        </a:spcBef>
        <a:spcAft>
          <a:spcPct val="0"/>
        </a:spcAft>
        <a:buClr>
          <a:srgbClr val="DF0000"/>
        </a:buClr>
        <a:buChar char="-"/>
        <a:defRPr sz="1400">
          <a:solidFill>
            <a:srgbClr val="4D4D4D"/>
          </a:solidFill>
          <a:latin typeface="+mj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tiff"/><Relationship Id="rId3" Type="http://schemas.openxmlformats.org/officeDocument/2006/relationships/image" Target="../media/image2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tiff"/><Relationship Id="rId3" Type="http://schemas.openxmlformats.org/officeDocument/2006/relationships/image" Target="../media/image26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tiff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Programa Mentor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1479893F-EC00-4224-AB91-60F88FC410E4}"/>
              </a:ext>
            </a:extLst>
          </p:cNvPr>
          <p:cNvSpPr txBox="1"/>
          <p:nvPr/>
        </p:nvSpPr>
        <p:spPr>
          <a:xfrm>
            <a:off x="5835887" y="5259047"/>
            <a:ext cx="5743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solidFill>
                  <a:schemeClr val="accent1"/>
                </a:solidFill>
              </a:rPr>
              <a:t>Planificación metodológica en ensayos clínicos</a:t>
            </a:r>
          </a:p>
          <a:p>
            <a:pPr algn="r"/>
            <a:r>
              <a:rPr lang="es-ES" b="1" dirty="0" smtClean="0"/>
              <a:t>Dr. Alberto M. Borobia</a:t>
            </a:r>
          </a:p>
          <a:p>
            <a:pPr algn="r"/>
            <a:r>
              <a:rPr lang="es-ES" b="1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Sº</a:t>
            </a:r>
            <a:r>
              <a:rPr lang="es-ES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de Farmacología Clínica</a:t>
            </a:r>
          </a:p>
          <a:p>
            <a:pPr algn="r"/>
            <a:r>
              <a:rPr lang="es-ES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UCICEC</a:t>
            </a:r>
            <a:endParaRPr lang="es-ES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323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183258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Ensayos clínicos con medicamentos y productos sanitarios (RD1090/2015)</a:t>
            </a:r>
          </a:p>
          <a:p>
            <a:pPr lvl="2"/>
            <a:r>
              <a:rPr lang="es-ES" sz="1800" dirty="0" smtClean="0">
                <a:solidFill>
                  <a:srgbClr val="C00000"/>
                </a:solidFill>
              </a:rPr>
              <a:t>Gestión de datos</a:t>
            </a:r>
          </a:p>
          <a:p>
            <a:pPr lvl="2"/>
            <a:r>
              <a:rPr lang="es-ES" sz="1800" dirty="0" smtClean="0">
                <a:solidFill>
                  <a:srgbClr val="C00000"/>
                </a:solidFill>
              </a:rPr>
              <a:t>Análisis estadístico</a:t>
            </a:r>
          </a:p>
          <a:p>
            <a:pPr lvl="2"/>
            <a:endParaRPr lang="es-ES" sz="1800" dirty="0"/>
          </a:p>
          <a:p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2063957" y="2793966"/>
            <a:ext cx="8225329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_tradnl" dirty="0" smtClean="0"/>
              <a:t>Plan de análisis estadístico debe presentarse antes del análisis de datos</a:t>
            </a:r>
          </a:p>
          <a:p>
            <a:r>
              <a:rPr lang="es-ES_tradnl" b="1" dirty="0" smtClean="0"/>
              <a:t>CRD</a:t>
            </a:r>
            <a:r>
              <a:rPr lang="es-ES_tradnl" dirty="0" smtClean="0"/>
              <a:t> que permita trazabilidad y monitorización</a:t>
            </a:r>
          </a:p>
          <a:p>
            <a:r>
              <a:rPr lang="es-ES_tradnl" dirty="0" smtClean="0"/>
              <a:t>	Si </a:t>
            </a:r>
            <a:r>
              <a:rPr lang="es-ES_tradnl" dirty="0" smtClean="0"/>
              <a:t>ensayo clínico con fines regulatorios, debe ser un sistema validado</a:t>
            </a:r>
          </a:p>
          <a:p>
            <a:r>
              <a:rPr lang="es-ES_tradnl" b="1" dirty="0" smtClean="0"/>
              <a:t>Informe estadístico </a:t>
            </a:r>
            <a:r>
              <a:rPr lang="es-ES_tradnl" dirty="0" smtClean="0"/>
              <a:t>que se presentará a la </a:t>
            </a:r>
            <a:r>
              <a:rPr lang="es-ES_tradnl" dirty="0" err="1" smtClean="0"/>
              <a:t>AEMPs</a:t>
            </a:r>
            <a:r>
              <a:rPr lang="es-ES_tradnl" dirty="0" smtClean="0"/>
              <a:t> si lo requiere</a:t>
            </a:r>
          </a:p>
          <a:p>
            <a:r>
              <a:rPr lang="es-ES_tradnl" dirty="0"/>
              <a:t>	</a:t>
            </a:r>
            <a:r>
              <a:rPr lang="es-ES_tradnl" dirty="0" smtClean="0"/>
              <a:t>Si ensayo clínico con fines regulatorios, debe ser sistema validado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725" y="4513653"/>
            <a:ext cx="3136069" cy="10913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167" t="10491" r="74290" b="77598"/>
          <a:stretch/>
        </p:blipFill>
        <p:spPr>
          <a:xfrm>
            <a:off x="1774794" y="5605005"/>
            <a:ext cx="2785930" cy="66791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16677" t="6271" r="32015" b="15694"/>
          <a:stretch/>
        </p:blipFill>
        <p:spPr>
          <a:xfrm>
            <a:off x="6803319" y="4761596"/>
            <a:ext cx="1363994" cy="119890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975" y="4901292"/>
            <a:ext cx="2644386" cy="88146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4310" y="4664232"/>
            <a:ext cx="1208859" cy="120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2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b="1" dirty="0" smtClean="0"/>
              <a:t>ASPECTOS METODOLÓGICOS.</a:t>
            </a:r>
          </a:p>
          <a:p>
            <a:pPr lvl="1"/>
            <a:r>
              <a:rPr lang="es-ES_tradnl" dirty="0" smtClean="0"/>
              <a:t>¿Cuál es la extensión habitual de un protocolo de ensayos clínico?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232" y="2945487"/>
            <a:ext cx="9448800" cy="865758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0102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447580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Hipótesis y objetivos</a:t>
            </a:r>
          </a:p>
          <a:p>
            <a:pPr lvl="1"/>
            <a:r>
              <a:rPr lang="es-ES" sz="1800" dirty="0" smtClean="0"/>
              <a:t>Una hipótesis principal</a:t>
            </a:r>
          </a:p>
          <a:p>
            <a:pPr lvl="1"/>
            <a:r>
              <a:rPr lang="es-ES" sz="1800" dirty="0" smtClean="0"/>
              <a:t>Un objetivo principal, en base al cual se calcula el tamaño </a:t>
            </a:r>
            <a:r>
              <a:rPr lang="es-ES" sz="1800" dirty="0" err="1" smtClean="0"/>
              <a:t>muestral</a:t>
            </a:r>
            <a:r>
              <a:rPr lang="es-ES" sz="1800" dirty="0" smtClean="0"/>
              <a:t>)</a:t>
            </a:r>
          </a:p>
          <a:p>
            <a:pPr lvl="2"/>
            <a:r>
              <a:rPr lang="es-ES" sz="1800" dirty="0" smtClean="0"/>
              <a:t>Objetivos secundarios subordinados al objetivo principal</a:t>
            </a:r>
          </a:p>
          <a:p>
            <a:pPr lvl="2"/>
            <a:endParaRPr lang="es-ES" sz="1800" dirty="0"/>
          </a:p>
          <a:p>
            <a:pPr lvl="1"/>
            <a:r>
              <a:rPr lang="es-ES" sz="1800" b="1" dirty="0" smtClean="0"/>
              <a:t>Variables de evaluación </a:t>
            </a:r>
            <a:r>
              <a:rPr lang="es-ES" sz="1800" dirty="0" smtClean="0"/>
              <a:t>que den respuesta a cada uno de los objetivos (irá en otro apartado, pero hay que tenerlo en cuenta).</a:t>
            </a:r>
          </a:p>
          <a:p>
            <a:pPr lvl="2"/>
            <a:endParaRPr lang="es-ES" sz="18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65264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746683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Sección metodológica de la memoria. Apartados mínimos a cumplimentar</a:t>
            </a:r>
          </a:p>
          <a:p>
            <a:pPr marL="671513" lvl="3" indent="-285750"/>
            <a:r>
              <a:rPr lang="es-ES" sz="1800" dirty="0" smtClean="0">
                <a:solidFill>
                  <a:srgbClr val="C00000"/>
                </a:solidFill>
              </a:rPr>
              <a:t>Es imposible incluir todos los aspectos del protocolo de un ensayo clínico.</a:t>
            </a:r>
          </a:p>
          <a:p>
            <a:pPr marL="19050" lvl="1" indent="0">
              <a:buNone/>
            </a:pPr>
            <a:r>
              <a:rPr lang="es-ES" sz="1800" i="1" dirty="0" smtClean="0"/>
              <a:t>“A </a:t>
            </a:r>
            <a:r>
              <a:rPr lang="es-ES" sz="1800" i="1" dirty="0"/>
              <a:t>continuación se resumen los aspectos más importantes del diseño, que serán desarrollados con mayor detalle en </a:t>
            </a:r>
            <a:r>
              <a:rPr lang="es-ES" sz="1800" i="1" dirty="0" smtClean="0"/>
              <a:t>el protocolo </a:t>
            </a:r>
            <a:r>
              <a:rPr lang="es-ES" sz="1800" i="1" dirty="0"/>
              <a:t>del ensayo clínico</a:t>
            </a:r>
            <a:r>
              <a:rPr lang="es-ES" sz="1800" i="1" dirty="0" smtClean="0"/>
              <a:t>:”</a:t>
            </a:r>
            <a:endParaRPr lang="es-ES" sz="1800" dirty="0" smtClean="0"/>
          </a:p>
          <a:p>
            <a:pPr lvl="1"/>
            <a:r>
              <a:rPr lang="es-ES" sz="1800" u="sng" dirty="0"/>
              <a:t>Diseño general</a:t>
            </a:r>
            <a:r>
              <a:rPr lang="es-ES" sz="1800" dirty="0"/>
              <a:t>: Ensayo </a:t>
            </a:r>
            <a:r>
              <a:rPr lang="es-ES" sz="1800" dirty="0" smtClean="0"/>
              <a:t>clínico fase 3 </a:t>
            </a:r>
            <a:r>
              <a:rPr lang="es-ES" sz="1800" dirty="0" err="1" smtClean="0"/>
              <a:t>multicéntrico</a:t>
            </a:r>
            <a:r>
              <a:rPr lang="es-ES" sz="1800" dirty="0"/>
              <a:t>, </a:t>
            </a:r>
            <a:r>
              <a:rPr lang="es-ES" sz="1800" dirty="0" smtClean="0"/>
              <a:t>doble ciego </a:t>
            </a:r>
            <a:r>
              <a:rPr lang="es-ES" sz="1800" dirty="0"/>
              <a:t>y aleatorizado para evaluar </a:t>
            </a:r>
            <a:r>
              <a:rPr lang="es-ES" sz="1800" dirty="0" smtClean="0"/>
              <a:t>la eficacia y seguridad de XXXX. </a:t>
            </a:r>
          </a:p>
          <a:p>
            <a:pPr lvl="1"/>
            <a:r>
              <a:rPr lang="es-ES" sz="1800" u="sng" dirty="0" smtClean="0"/>
              <a:t>Población de estudio</a:t>
            </a:r>
            <a:r>
              <a:rPr lang="es-ES" sz="1800" dirty="0" smtClean="0"/>
              <a:t>: Se seleccionarán pacientes XXXX en los siguientes centros, que cumplan los siguientes criterios:</a:t>
            </a:r>
          </a:p>
          <a:p>
            <a:pPr lvl="2"/>
            <a:r>
              <a:rPr lang="es-ES" sz="1800" dirty="0" smtClean="0">
                <a:solidFill>
                  <a:srgbClr val="C00000"/>
                </a:solidFill>
              </a:rPr>
              <a:t>Incluir los más relevantes. </a:t>
            </a:r>
          </a:p>
          <a:p>
            <a:pPr marL="363537" lvl="2" indent="0">
              <a:buNone/>
            </a:pPr>
            <a:r>
              <a:rPr lang="es-ES" sz="1800" i="1" dirty="0" smtClean="0"/>
              <a:t>“Los </a:t>
            </a:r>
            <a:r>
              <a:rPr lang="es-ES" sz="1800" i="1" dirty="0"/>
              <a:t>criterios de inclusión y exclusión se detallarán </a:t>
            </a:r>
            <a:r>
              <a:rPr lang="es-ES" sz="1800" i="1" dirty="0" smtClean="0"/>
              <a:t>en el </a:t>
            </a:r>
            <a:r>
              <a:rPr lang="es-ES" sz="1800" i="1" dirty="0"/>
              <a:t>protocolo del ensayo </a:t>
            </a:r>
            <a:r>
              <a:rPr lang="es-ES" sz="1800" i="1" dirty="0" smtClean="0"/>
              <a:t>clínico”</a:t>
            </a:r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869" y="826604"/>
            <a:ext cx="6101697" cy="559076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85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Sección metodológica de la memoria. Apartados mínimos a cumplimentar</a:t>
            </a:r>
          </a:p>
          <a:p>
            <a:pPr lvl="1"/>
            <a:r>
              <a:rPr lang="es-ES" sz="1800" u="sng" dirty="0" smtClean="0"/>
              <a:t>Tamaño </a:t>
            </a:r>
            <a:r>
              <a:rPr lang="es-ES" sz="1800" u="sng" dirty="0" err="1" smtClean="0"/>
              <a:t>muestral</a:t>
            </a:r>
            <a:r>
              <a:rPr lang="es-ES" sz="1800" dirty="0" smtClean="0"/>
              <a:t>: Debe estar bien justificado y ser realista y alcanzable</a:t>
            </a:r>
          </a:p>
          <a:p>
            <a:pPr lvl="1"/>
            <a:endParaRPr lang="es-ES" sz="1800" dirty="0"/>
          </a:p>
          <a:p>
            <a:pPr lvl="1"/>
            <a:endParaRPr lang="es-ES" sz="1800" dirty="0" smtClean="0"/>
          </a:p>
          <a:p>
            <a:pPr lvl="1"/>
            <a:endParaRPr lang="es-ES" sz="1800" dirty="0" smtClean="0"/>
          </a:p>
          <a:p>
            <a:pPr lvl="1"/>
            <a:endParaRPr lang="es-ES" sz="1800" dirty="0" smtClean="0"/>
          </a:p>
          <a:p>
            <a:pPr lvl="1"/>
            <a:r>
              <a:rPr lang="es-ES" sz="1800" u="sng" dirty="0" smtClean="0"/>
              <a:t>Definición de la intervención</a:t>
            </a:r>
            <a:r>
              <a:rPr lang="es-ES" sz="1800" dirty="0" smtClean="0"/>
              <a:t>: Explicar los tratamientos o intervenciones que se realizan. Mencionar dosis, pautas,</a:t>
            </a:r>
            <a:r>
              <a:rPr lang="mr-IN" sz="1800" dirty="0" smtClean="0"/>
              <a:t>…</a:t>
            </a:r>
            <a:endParaRPr lang="es-ES" sz="1800" dirty="0" smtClean="0"/>
          </a:p>
          <a:p>
            <a:pPr lvl="1"/>
            <a:r>
              <a:rPr lang="es-ES" sz="1800" u="sng" dirty="0" smtClean="0"/>
              <a:t>Aleatorización</a:t>
            </a:r>
            <a:r>
              <a:rPr lang="es-ES" sz="1800" dirty="0" smtClean="0"/>
              <a:t>: Tipo de aleatorización (Simple? Estratificada?), ratio, como enmascaramos la secuencia.</a:t>
            </a:r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913" y="2252385"/>
            <a:ext cx="7508905" cy="1428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5783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Sección metodológica de la memoria. Apartados mínimos a cumplimentar</a:t>
            </a:r>
          </a:p>
          <a:p>
            <a:pPr lvl="1"/>
            <a:r>
              <a:rPr lang="es-ES" sz="1800" u="sng" dirty="0" smtClean="0"/>
              <a:t>Variables de evaluación</a:t>
            </a:r>
            <a:r>
              <a:rPr lang="es-ES" sz="1800" dirty="0" smtClean="0"/>
              <a:t>: Primaria y secundarias.</a:t>
            </a:r>
          </a:p>
          <a:p>
            <a:pPr lvl="2"/>
            <a:r>
              <a:rPr lang="es-ES" sz="1800" dirty="0" smtClean="0"/>
              <a:t>Explicar si son variables simples y compuestas, como se miden, y los tiempos a los que se miden</a:t>
            </a:r>
          </a:p>
          <a:p>
            <a:pPr lvl="2"/>
            <a:r>
              <a:rPr lang="es-ES" sz="1800" dirty="0" smtClean="0"/>
              <a:t>Recordar a la hora de definir </a:t>
            </a:r>
            <a:r>
              <a:rPr lang="es-ES" sz="1800" u="sng" dirty="0" smtClean="0"/>
              <a:t>objetivos y variables</a:t>
            </a:r>
            <a:r>
              <a:rPr lang="es-ES" sz="1800" dirty="0" smtClean="0"/>
              <a:t>:</a:t>
            </a:r>
          </a:p>
          <a:p>
            <a:pPr lvl="3"/>
            <a:r>
              <a:rPr lang="es-ES" sz="1800" dirty="0" smtClean="0"/>
              <a:t>Fase 1: Evaluación de la seguridad, búsqueda de dosis</a:t>
            </a:r>
          </a:p>
          <a:p>
            <a:pPr lvl="3"/>
            <a:r>
              <a:rPr lang="es-ES" sz="1800" dirty="0" smtClean="0"/>
              <a:t>Fase II: Evaluación de la actividad. Variables secundarias de seguridad, y eficacia</a:t>
            </a:r>
          </a:p>
          <a:p>
            <a:pPr lvl="3"/>
            <a:r>
              <a:rPr lang="es-ES" sz="1800" dirty="0" smtClean="0"/>
              <a:t>Fase III: Evaluación de eficacia. Variables secundarias de seguridad, calidad de vida</a:t>
            </a:r>
            <a:r>
              <a:rPr lang="mr-IN" sz="1800" dirty="0" smtClean="0"/>
              <a:t>…</a:t>
            </a:r>
            <a:endParaRPr lang="es-ES" sz="1800" dirty="0" smtClean="0"/>
          </a:p>
          <a:p>
            <a:pPr lvl="3"/>
            <a:r>
              <a:rPr lang="es-ES" sz="1800" dirty="0" smtClean="0"/>
              <a:t>Fase IV: Estudios </a:t>
            </a:r>
            <a:r>
              <a:rPr lang="es-ES" sz="1800" dirty="0" err="1" smtClean="0"/>
              <a:t>postautorización</a:t>
            </a:r>
            <a:r>
              <a:rPr lang="es-ES" sz="1800" dirty="0" smtClean="0"/>
              <a:t>, evaluación de la efectividad, eficiencia,</a:t>
            </a:r>
            <a:r>
              <a:rPr lang="mr-IN" sz="1800" dirty="0" smtClean="0"/>
              <a:t>…</a:t>
            </a:r>
            <a:r>
              <a:rPr lang="es-ES" sz="1800" dirty="0" smtClean="0"/>
              <a:t> </a:t>
            </a:r>
          </a:p>
          <a:p>
            <a:pPr lvl="1"/>
            <a:endParaRPr lang="es-ES" sz="1800" dirty="0"/>
          </a:p>
          <a:p>
            <a:pPr lvl="1"/>
            <a:endParaRPr lang="es-ES" sz="1800" dirty="0" smtClean="0"/>
          </a:p>
          <a:p>
            <a:pPr lvl="1"/>
            <a:endParaRPr lang="es-ES" sz="1800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80883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333" y="961122"/>
            <a:ext cx="5880903" cy="49844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5925457" cy="4421747"/>
          </a:xfrm>
        </p:spPr>
        <p:txBody>
          <a:bodyPr/>
          <a:lstStyle/>
          <a:p>
            <a:r>
              <a:rPr lang="es-ES" sz="1800" b="1" dirty="0" smtClean="0"/>
              <a:t>Sección metodológica de la memoria. </a:t>
            </a:r>
            <a:endParaRPr lang="es-ES" sz="1800" b="1" dirty="0" smtClean="0"/>
          </a:p>
          <a:p>
            <a:pPr lvl="1"/>
            <a:r>
              <a:rPr lang="es-ES" sz="1800" u="sng" dirty="0" smtClean="0"/>
              <a:t>Variables </a:t>
            </a:r>
            <a:r>
              <a:rPr lang="es-ES" sz="1800" u="sng" dirty="0" smtClean="0"/>
              <a:t>de </a:t>
            </a:r>
            <a:r>
              <a:rPr lang="es-ES" sz="1800" u="sng" dirty="0" smtClean="0"/>
              <a:t>evaluación</a:t>
            </a:r>
            <a:r>
              <a:rPr lang="es-ES" sz="1800" dirty="0"/>
              <a:t> </a:t>
            </a:r>
            <a:r>
              <a:rPr lang="es-ES" sz="1800" dirty="0" smtClean="0"/>
              <a:t>en </a:t>
            </a:r>
            <a:r>
              <a:rPr lang="es-ES" sz="1800" b="1" dirty="0" smtClean="0"/>
              <a:t>ensayos clínicos de cirugía</a:t>
            </a:r>
          </a:p>
          <a:p>
            <a:pPr lvl="2"/>
            <a:r>
              <a:rPr lang="es-ES" sz="1800" dirty="0" smtClean="0"/>
              <a:t>Los ensayos clínicos de cirugía implican una serie de variables inherentes al acto quirúrgico que deben considerarse obligatoriamente en el diseño y en el análisis de resultados</a:t>
            </a:r>
            <a:endParaRPr lang="es-ES" sz="1800" dirty="0" smtClean="0"/>
          </a:p>
          <a:p>
            <a:pPr lvl="1"/>
            <a:endParaRPr lang="es-ES" sz="1800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86666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Sección metodológica de la memoria. Apartados mínimos a cumplimentar</a:t>
            </a:r>
          </a:p>
          <a:p>
            <a:pPr lvl="1"/>
            <a:r>
              <a:rPr lang="es-ES" sz="1800" u="sng" dirty="0"/>
              <a:t>Procedimientos del ensayo. Reclutamiento y seguimiento de los pacientes</a:t>
            </a:r>
            <a:r>
              <a:rPr lang="es-ES" sz="1800" dirty="0" smtClean="0"/>
              <a:t>: </a:t>
            </a:r>
          </a:p>
          <a:p>
            <a:pPr lvl="2"/>
            <a:r>
              <a:rPr lang="es-ES" sz="1800" dirty="0" smtClean="0"/>
              <a:t>Indicar periodo de reclutamiento</a:t>
            </a:r>
          </a:p>
          <a:p>
            <a:pPr lvl="2"/>
            <a:r>
              <a:rPr lang="es-ES" sz="1800" dirty="0" smtClean="0"/>
              <a:t>Indicar todas las visitas que se realizan en el ensayo y procedimientos. Ideal preparar un cronograma de visitas y procedimientos (Anexo)</a:t>
            </a:r>
            <a:endParaRPr lang="es-ES" sz="1800" dirty="0"/>
          </a:p>
          <a:p>
            <a:pPr lvl="1"/>
            <a:endParaRPr lang="es-ES" sz="1800" dirty="0" smtClean="0"/>
          </a:p>
          <a:p>
            <a:pPr lvl="1"/>
            <a:endParaRPr lang="es-ES" sz="1800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238" y="3731730"/>
            <a:ext cx="9901727" cy="139608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0625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Sección metodológica de la memoria. Apartados mínimos a cumplimentar</a:t>
            </a:r>
          </a:p>
          <a:p>
            <a:pPr lvl="1"/>
            <a:r>
              <a:rPr lang="es-ES" sz="1800" u="sng" dirty="0" smtClean="0"/>
              <a:t>Recogida de datos</a:t>
            </a:r>
            <a:r>
              <a:rPr lang="es-ES" sz="1800" dirty="0" smtClean="0"/>
              <a:t>: Debe ser breve y conciso. Donde se recoge, en que formato, y en que formato se exportará</a:t>
            </a:r>
          </a:p>
          <a:p>
            <a:pPr lvl="1"/>
            <a:endParaRPr lang="es-ES" sz="1800" dirty="0"/>
          </a:p>
          <a:p>
            <a:pPr lvl="1"/>
            <a:r>
              <a:rPr lang="es-ES" sz="1800" u="sng" dirty="0" smtClean="0"/>
              <a:t>Análisis estadístico</a:t>
            </a:r>
            <a:r>
              <a:rPr lang="es-ES" sz="1800" dirty="0" smtClean="0"/>
              <a:t>: Debe explicar como se analizan todas las variables y software utilizado (</a:t>
            </a:r>
            <a:r>
              <a:rPr lang="es-ES" sz="1800" dirty="0" smtClean="0">
                <a:solidFill>
                  <a:srgbClr val="C00000"/>
                </a:solidFill>
              </a:rPr>
              <a:t>evitar textos predefinidos generales</a:t>
            </a:r>
            <a:r>
              <a:rPr lang="es-ES" sz="1800" dirty="0" smtClean="0"/>
              <a:t>)</a:t>
            </a:r>
          </a:p>
          <a:p>
            <a:pPr lvl="1"/>
            <a:endParaRPr lang="es-ES" sz="1800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834" y="2277248"/>
            <a:ext cx="8264870" cy="426077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876" y="3485263"/>
            <a:ext cx="7887224" cy="2620924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4038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Sección metodológica de la memoria. Apartados mínimos a cumplimentar</a:t>
            </a:r>
          </a:p>
          <a:p>
            <a:pPr lvl="1"/>
            <a:r>
              <a:rPr lang="es-ES" sz="1800" u="sng" dirty="0" smtClean="0"/>
              <a:t>Gestión, Monitorización y </a:t>
            </a:r>
            <a:r>
              <a:rPr lang="es-ES" sz="1800" u="sng" dirty="0" err="1" smtClean="0"/>
              <a:t>Farmacovigilancia</a:t>
            </a:r>
            <a:r>
              <a:rPr lang="es-ES" sz="1800" dirty="0" smtClean="0"/>
              <a:t>: Debe indicarse quien lo realizará en cada uno de los centros participantes. Si se contratará un CRO o ARO debe indicarse.</a:t>
            </a:r>
          </a:p>
          <a:p>
            <a:pPr lvl="1"/>
            <a:endParaRPr lang="es-ES" sz="1800" dirty="0"/>
          </a:p>
          <a:p>
            <a:pPr lvl="1"/>
            <a:endParaRPr lang="es-ES" sz="1800" dirty="0" smtClean="0"/>
          </a:p>
          <a:p>
            <a:pPr lvl="1"/>
            <a:endParaRPr lang="es-ES" sz="1800" dirty="0"/>
          </a:p>
          <a:p>
            <a:pPr lvl="1"/>
            <a:endParaRPr lang="es-ES" sz="1800" dirty="0" smtClean="0"/>
          </a:p>
          <a:p>
            <a:pPr lvl="1"/>
            <a:r>
              <a:rPr lang="es-ES" sz="1800" u="sng" dirty="0" smtClean="0"/>
              <a:t>Aspectos legales</a:t>
            </a:r>
            <a:r>
              <a:rPr lang="es-ES" sz="1800" dirty="0" smtClean="0"/>
              <a:t>: Normativas que se deben cumplir. RD1090/2015, Protección de Datos, Normas de BPC, quien lo evaluará,</a:t>
            </a:r>
            <a:r>
              <a:rPr lang="mr-IN" sz="1800" dirty="0" smtClean="0"/>
              <a:t>…</a:t>
            </a:r>
            <a:endParaRPr lang="es-ES" sz="1800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724" y="2519870"/>
            <a:ext cx="8631252" cy="143676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8365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53339" y="2056256"/>
            <a:ext cx="10731500" cy="1644073"/>
          </a:xfrm>
        </p:spPr>
        <p:txBody>
          <a:bodyPr/>
          <a:lstStyle/>
          <a:p>
            <a:pPr marL="165100" lvl="1" indent="0">
              <a:buNone/>
            </a:pPr>
            <a:r>
              <a:rPr lang="es-ES" sz="1800" b="1" dirty="0" smtClean="0"/>
              <a:t>Aspectos regulatorios y legales</a:t>
            </a:r>
          </a:p>
          <a:p>
            <a:pPr marL="165100" lvl="1" indent="0">
              <a:buNone/>
            </a:pPr>
            <a:r>
              <a:rPr lang="es-ES" sz="1800" dirty="0"/>
              <a:t>	</a:t>
            </a:r>
            <a:r>
              <a:rPr lang="es-ES" sz="1800" dirty="0" smtClean="0"/>
              <a:t>A tener en cuenta antes de embarcarse en un EECC</a:t>
            </a:r>
          </a:p>
          <a:p>
            <a:pPr marL="165100" lvl="1" indent="0">
              <a:buNone/>
            </a:pPr>
            <a:r>
              <a:rPr lang="es-ES" sz="1800" b="1" dirty="0" smtClean="0"/>
              <a:t>Aspectos metodológicos</a:t>
            </a:r>
            <a:endParaRPr lang="es-ES" sz="1800" b="1" dirty="0"/>
          </a:p>
          <a:p>
            <a:pPr marL="165100" lvl="1" indent="0">
              <a:buNone/>
            </a:pPr>
            <a:r>
              <a:rPr lang="es-ES" sz="1800" dirty="0"/>
              <a:t>	</a:t>
            </a:r>
            <a:r>
              <a:rPr lang="es-ES" sz="1800" dirty="0" smtClean="0"/>
              <a:t>A tener en cuenta al preparar una memoria para la AES</a:t>
            </a:r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162" y="1812493"/>
            <a:ext cx="2853308" cy="1375088"/>
          </a:xfrm>
          <a:prstGeom prst="rect">
            <a:avLst/>
          </a:prstGeom>
        </p:spPr>
      </p:pic>
      <p:sp>
        <p:nvSpPr>
          <p:cNvPr id="4" name="Flecha derecha 3"/>
          <p:cNvSpPr/>
          <p:nvPr/>
        </p:nvSpPr>
        <p:spPr>
          <a:xfrm>
            <a:off x="6751178" y="2615013"/>
            <a:ext cx="1640792" cy="128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06554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Sección metodológica de la memoria. Apartados mínimos a cumplimentar</a:t>
            </a:r>
          </a:p>
          <a:p>
            <a:pPr lvl="1"/>
            <a:r>
              <a:rPr lang="es-ES" sz="1800" u="sng" dirty="0" smtClean="0"/>
              <a:t>Limitaciones del estudio</a:t>
            </a:r>
            <a:r>
              <a:rPr lang="es-ES" sz="1800" dirty="0" smtClean="0"/>
              <a:t>: Evitar ”generalidades”. Explicar las limitaciones, y acciones para mitigar los potenciales sesgos. </a:t>
            </a:r>
          </a:p>
          <a:p>
            <a:pPr lvl="1"/>
            <a:endParaRPr lang="es-ES" sz="1800" dirty="0"/>
          </a:p>
          <a:p>
            <a:pPr lvl="1"/>
            <a:endParaRPr lang="es-ES" sz="1800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95" y="3028788"/>
            <a:ext cx="10747761" cy="183563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7351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Sección metodológica de la memoria. Apartados mínimos a cumplimentar</a:t>
            </a:r>
          </a:p>
          <a:p>
            <a:pPr lvl="1"/>
            <a:r>
              <a:rPr lang="es-ES" sz="1800" u="sng" dirty="0" smtClean="0"/>
              <a:t>Limitaciones del estudio</a:t>
            </a:r>
            <a:r>
              <a:rPr lang="es-ES" sz="1800" dirty="0" smtClean="0"/>
              <a:t>: </a:t>
            </a:r>
            <a:r>
              <a:rPr lang="es-ES" sz="1800" dirty="0" smtClean="0"/>
              <a:t>Peculiaridades ensayos clínicos en cirugía</a:t>
            </a:r>
          </a:p>
          <a:p>
            <a:pPr lvl="1"/>
            <a:endParaRPr lang="es-ES" sz="1800" dirty="0"/>
          </a:p>
          <a:p>
            <a:pPr lvl="1"/>
            <a:endParaRPr lang="es-ES" sz="1800" dirty="0" smtClean="0"/>
          </a:p>
          <a:p>
            <a:pPr lvl="1"/>
            <a:endParaRPr lang="es-ES" sz="1800" dirty="0"/>
          </a:p>
          <a:p>
            <a:pPr lvl="1"/>
            <a:endParaRPr lang="es-ES" sz="1800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1276762" y="2612571"/>
            <a:ext cx="9651175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/>
              <a:t>La cirugía requiere un entrenamiento técnico </a:t>
            </a:r>
            <a:r>
              <a:rPr lang="es-ES_tradnl" dirty="0" smtClean="0"/>
              <a:t>e implica </a:t>
            </a:r>
            <a:r>
              <a:rPr lang="es-ES_tradnl" dirty="0"/>
              <a:t>mucha mayor experiencia manual que </a:t>
            </a:r>
            <a:r>
              <a:rPr lang="es-ES_tradnl" dirty="0" smtClean="0"/>
              <a:t>la mera </a:t>
            </a:r>
            <a:r>
              <a:rPr lang="es-ES_tradnl" dirty="0"/>
              <a:t>administración de fármacos. El nivel </a:t>
            </a:r>
            <a:r>
              <a:rPr lang="es-ES_tradnl" dirty="0" smtClean="0"/>
              <a:t>técnico de </a:t>
            </a:r>
            <a:r>
              <a:rPr lang="es-ES_tradnl" dirty="0"/>
              <a:t>un cirujano para cualquier pareja de </a:t>
            </a:r>
            <a:r>
              <a:rPr lang="es-ES_tradnl" dirty="0" smtClean="0"/>
              <a:t>procedimientos a </a:t>
            </a:r>
            <a:r>
              <a:rPr lang="es-ES_tradnl" dirty="0"/>
              <a:t>comparar no suele ser la misma. </a:t>
            </a:r>
            <a:endParaRPr lang="es-ES_tradnl" dirty="0" smtClean="0"/>
          </a:p>
          <a:p>
            <a:endParaRPr lang="es-ES_tradnl" dirty="0"/>
          </a:p>
          <a:p>
            <a:r>
              <a:rPr lang="es-ES_tradnl" dirty="0" smtClean="0"/>
              <a:t>Sesgo </a:t>
            </a:r>
            <a:r>
              <a:rPr lang="es-ES_tradnl" dirty="0"/>
              <a:t>inherente a la habilidad </a:t>
            </a:r>
            <a:r>
              <a:rPr lang="es-ES_tradnl" dirty="0" smtClean="0"/>
              <a:t>técnica, que no puede ser </a:t>
            </a:r>
            <a:r>
              <a:rPr lang="es-ES_tradnl" dirty="0"/>
              <a:t>eliminado por el </a:t>
            </a:r>
            <a:r>
              <a:rPr lang="es-ES_tradnl" dirty="0" smtClean="0"/>
              <a:t>enmascaramiento. Complicación a la hora de hacer ensayos clínicos </a:t>
            </a:r>
            <a:r>
              <a:rPr lang="es-ES_tradnl" dirty="0" err="1" smtClean="0"/>
              <a:t>multicéntricos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72232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Otros apartados. A tener en cuenta</a:t>
            </a:r>
          </a:p>
          <a:p>
            <a:endParaRPr lang="es-ES" sz="1800" b="1" dirty="0"/>
          </a:p>
          <a:p>
            <a:endParaRPr lang="es-ES" sz="1800" b="1" dirty="0" smtClean="0"/>
          </a:p>
          <a:p>
            <a:endParaRPr lang="es-ES" sz="1800" b="1" dirty="0" smtClean="0"/>
          </a:p>
          <a:p>
            <a:pPr lvl="1"/>
            <a:r>
              <a:rPr lang="es-ES" sz="1800" b="1" dirty="0" smtClean="0"/>
              <a:t>Tareas </a:t>
            </a:r>
            <a:r>
              <a:rPr lang="es-ES" sz="1800" b="1" dirty="0" err="1" smtClean="0"/>
              <a:t>preinicio</a:t>
            </a:r>
            <a:r>
              <a:rPr lang="es-ES" sz="1800" dirty="0" smtClean="0"/>
              <a:t>: Elaboración protocolo, contratación CRO (monitorización, FV, gestión de datos), contratación seguro y tareas regulatorias (presentación y evaluación</a:t>
            </a:r>
          </a:p>
          <a:p>
            <a:pPr lvl="2"/>
            <a:r>
              <a:rPr lang="es-ES" sz="1800" b="1" dirty="0" smtClean="0">
                <a:solidFill>
                  <a:srgbClr val="C00000"/>
                </a:solidFill>
              </a:rPr>
              <a:t>3-5 meses</a:t>
            </a:r>
          </a:p>
          <a:p>
            <a:pPr lvl="1"/>
            <a:r>
              <a:rPr lang="es-ES" sz="1800" b="1" dirty="0"/>
              <a:t>Desarrollo del ensayo clínico: </a:t>
            </a:r>
            <a:r>
              <a:rPr lang="es-ES" sz="1800" dirty="0"/>
              <a:t>Tener en cuenta el periodo de seguimiento del último paciente incluido</a:t>
            </a:r>
          </a:p>
          <a:p>
            <a:pPr lvl="1"/>
            <a:r>
              <a:rPr lang="es-ES" sz="1800" b="1" dirty="0"/>
              <a:t>Análisis de datos y publicaciones: </a:t>
            </a:r>
            <a:r>
              <a:rPr lang="es-ES" sz="1800" dirty="0"/>
              <a:t>Cierre de base de datos, monitorización, análisis de datos, informe estadístico, informe </a:t>
            </a:r>
            <a:r>
              <a:rPr lang="es-ES" sz="1800" dirty="0" smtClean="0"/>
              <a:t>final</a:t>
            </a:r>
          </a:p>
          <a:p>
            <a:pPr lvl="2"/>
            <a:r>
              <a:rPr lang="es-ES" sz="1800" b="1" dirty="0" smtClean="0">
                <a:solidFill>
                  <a:srgbClr val="C00000"/>
                </a:solidFill>
              </a:rPr>
              <a:t>3 meses</a:t>
            </a:r>
            <a:endParaRPr lang="es-ES" sz="1800" b="1" dirty="0">
              <a:solidFill>
                <a:srgbClr val="C00000"/>
              </a:solidFill>
            </a:endParaRPr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137" y="1726580"/>
            <a:ext cx="8475351" cy="10955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64406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Otros apartados. A tener en cuenta</a:t>
            </a:r>
          </a:p>
          <a:p>
            <a:endParaRPr lang="es-ES" sz="1800" b="1" dirty="0"/>
          </a:p>
          <a:p>
            <a:endParaRPr lang="es-ES" sz="1800" b="1" dirty="0" smtClean="0"/>
          </a:p>
          <a:p>
            <a:endParaRPr lang="es-ES" sz="1800" b="1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2594063" y="1833446"/>
            <a:ext cx="699859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mtClean="0"/>
              <a:t>IMPORTANTE DEFINIR QUE HACE CADA INVESTIGADOR Y QUE SE SUBCONTRATA</a:t>
            </a:r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244" y="2718665"/>
            <a:ext cx="7373359" cy="2563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101" y="5530574"/>
            <a:ext cx="6520441" cy="64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35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Otros apartados a tener en cuenta: </a:t>
            </a:r>
            <a:r>
              <a:rPr lang="es-ES" sz="1800" dirty="0" err="1" smtClean="0"/>
              <a:t>Flowchart</a:t>
            </a:r>
            <a:r>
              <a:rPr lang="es-ES" sz="1800" dirty="0" smtClean="0"/>
              <a:t> del ensayo de manera visual</a:t>
            </a:r>
          </a:p>
          <a:p>
            <a:endParaRPr lang="es-ES" sz="1800" b="1" dirty="0"/>
          </a:p>
          <a:p>
            <a:endParaRPr lang="es-ES" sz="1800" b="1" dirty="0" smtClean="0"/>
          </a:p>
          <a:p>
            <a:endParaRPr lang="es-ES" sz="1800" b="1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976" y="1666428"/>
            <a:ext cx="3802338" cy="508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59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Otros apartados a tener en cuenta: </a:t>
            </a:r>
            <a:r>
              <a:rPr lang="es-ES" sz="1800" dirty="0" smtClean="0"/>
              <a:t>Cronograma de visitas y procedimientos como anexo</a:t>
            </a:r>
          </a:p>
          <a:p>
            <a:endParaRPr lang="es-ES" sz="1800" b="1" dirty="0"/>
          </a:p>
          <a:p>
            <a:endParaRPr lang="es-ES" sz="1800" b="1" dirty="0" smtClean="0"/>
          </a:p>
          <a:p>
            <a:endParaRPr lang="es-ES" sz="1800" b="1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752" y="1800359"/>
            <a:ext cx="6328499" cy="43416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764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APOYO AL DISEÑO Y DESARROLLO DE ENSAYOS CLÍNICOS</a:t>
            </a:r>
          </a:p>
          <a:p>
            <a:pPr lvl="1"/>
            <a:r>
              <a:rPr lang="es-ES" sz="1800" dirty="0" smtClean="0"/>
              <a:t>Unidad Central de Investigación Clínica y Ensayos Clínicos</a:t>
            </a:r>
            <a:endParaRPr lang="es-ES" sz="1800" dirty="0"/>
          </a:p>
          <a:p>
            <a:pPr lvl="1"/>
            <a:r>
              <a:rPr lang="es-ES" sz="1800" dirty="0" smtClean="0"/>
              <a:t>Plataforma Española de Ensayos Clínicos (</a:t>
            </a:r>
            <a:r>
              <a:rPr lang="es-ES" sz="1800" dirty="0" err="1" smtClean="0"/>
              <a:t>SCReN</a:t>
            </a:r>
            <a:r>
              <a:rPr lang="es-ES" sz="1800" dirty="0" smtClean="0"/>
              <a:t>)</a:t>
            </a:r>
          </a:p>
          <a:p>
            <a:endParaRPr lang="es-ES" sz="1800" b="1" dirty="0"/>
          </a:p>
          <a:p>
            <a:endParaRPr lang="es-ES" sz="1800" b="1" dirty="0" smtClean="0"/>
          </a:p>
          <a:p>
            <a:endParaRPr lang="es-ES" sz="1800" b="1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097" y="2666496"/>
            <a:ext cx="9086781" cy="3992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 descr="NUEVO_Logo SCReN_fondo transparente">
            <a:extLst>
              <a:ext uri="{FF2B5EF4-FFF2-40B4-BE49-F238E27FC236}">
                <a16:creationId xmlns="" xmlns:a16="http://schemas.microsoft.com/office/drawing/2014/main" id="{C50C14C0-F893-486B-8835-63F774699EEE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5" r="10603" b="14853"/>
          <a:stretch>
            <a:fillRect/>
          </a:stretch>
        </p:blipFill>
        <p:spPr bwMode="auto">
          <a:xfrm>
            <a:off x="8561597" y="931107"/>
            <a:ext cx="2753034" cy="1480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36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APOYO AL DISEÑO Y DESARROLLO DE ENSAYOS CLÍNICOS</a:t>
            </a:r>
          </a:p>
          <a:p>
            <a:pPr lvl="1"/>
            <a:r>
              <a:rPr lang="es-ES" sz="1800" dirty="0" smtClean="0"/>
              <a:t>Unidad Central de Investigación Clínica y Ensayos Clínicos</a:t>
            </a:r>
            <a:endParaRPr lang="es-ES" sz="1800" dirty="0"/>
          </a:p>
          <a:p>
            <a:pPr lvl="1"/>
            <a:r>
              <a:rPr lang="es-ES" sz="1800" dirty="0" smtClean="0"/>
              <a:t>Plataforma Española de Ensayos Clínicos (</a:t>
            </a:r>
            <a:r>
              <a:rPr lang="es-ES" sz="1800" dirty="0" err="1" smtClean="0"/>
              <a:t>SCReN</a:t>
            </a:r>
            <a:r>
              <a:rPr lang="es-ES" sz="1800" dirty="0" smtClean="0"/>
              <a:t>)</a:t>
            </a:r>
          </a:p>
          <a:p>
            <a:endParaRPr lang="es-ES" sz="1800" b="1" dirty="0"/>
          </a:p>
          <a:p>
            <a:endParaRPr lang="es-ES" sz="1800" b="1" dirty="0" smtClean="0"/>
          </a:p>
          <a:p>
            <a:endParaRPr lang="es-ES" sz="1800" b="1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097" y="2666496"/>
            <a:ext cx="9086781" cy="3992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1313660" y="3546474"/>
            <a:ext cx="957738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2800" dirty="0" smtClean="0"/>
              <a:t>ACTIVIDADES SIN COSTE</a:t>
            </a:r>
          </a:p>
          <a:p>
            <a:r>
              <a:rPr lang="es-ES_tradnl" sz="2800" dirty="0" smtClean="0"/>
              <a:t>SE PODRÁ SOLICITAR INCLUIR PERSONAL DE APOYO en la solicitud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260283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34" y="1247686"/>
            <a:ext cx="10846060" cy="439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208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¿Cuando solicitar el apoyo?</a:t>
            </a:r>
          </a:p>
          <a:p>
            <a:pPr marL="508000" lvl="1" indent="-342900">
              <a:buFont typeface="+mj-lt"/>
              <a:buAutoNum type="arabicPeriod"/>
            </a:pPr>
            <a:r>
              <a:rPr lang="es-ES" sz="1800" dirty="0" smtClean="0"/>
              <a:t>Plazo de solicitud, a través de la UCICEC</a:t>
            </a:r>
          </a:p>
          <a:p>
            <a:pPr marL="508000" lvl="1" indent="-342900">
              <a:buFont typeface="+mj-lt"/>
              <a:buAutoNum type="arabicPeriod"/>
            </a:pPr>
            <a:r>
              <a:rPr lang="es-ES" sz="1800" dirty="0" smtClean="0"/>
              <a:t>Si cumple con los requisitos mínimos, pasará a evaluación</a:t>
            </a:r>
          </a:p>
          <a:p>
            <a:pPr marL="508000" lvl="1" indent="-342900">
              <a:buFont typeface="+mj-lt"/>
              <a:buAutoNum type="arabicPeriod"/>
            </a:pPr>
            <a:r>
              <a:rPr lang="es-ES" sz="1800" dirty="0" smtClean="0"/>
              <a:t>Si es aceptado, participación de </a:t>
            </a:r>
            <a:r>
              <a:rPr lang="es-ES" sz="1800" dirty="0" err="1" smtClean="0"/>
              <a:t>SCReN</a:t>
            </a:r>
            <a:r>
              <a:rPr lang="es-ES" sz="1800" dirty="0" smtClean="0"/>
              <a:t> en la elaboración de la memoria</a:t>
            </a:r>
          </a:p>
          <a:p>
            <a:pPr marL="508000" lvl="1" indent="-342900">
              <a:buFont typeface="+mj-lt"/>
              <a:buAutoNum type="arabicPeriod"/>
            </a:pPr>
            <a:r>
              <a:rPr lang="es-ES" sz="1800" dirty="0" smtClean="0"/>
              <a:t>Carta de “participación” en el proyecto por parte de </a:t>
            </a:r>
            <a:r>
              <a:rPr lang="es-ES" sz="1800" dirty="0" err="1" smtClean="0"/>
              <a:t>SCReN</a:t>
            </a:r>
            <a:r>
              <a:rPr lang="es-ES" sz="1800" dirty="0" smtClean="0"/>
              <a:t>, para aportar en la memoria</a:t>
            </a:r>
          </a:p>
          <a:p>
            <a:pPr marL="508000" lvl="1" indent="-342900">
              <a:buFont typeface="+mj-lt"/>
              <a:buAutoNum type="arabicPeriod"/>
            </a:pPr>
            <a:r>
              <a:rPr lang="es-ES" sz="1800" dirty="0" smtClean="0"/>
              <a:t>Si es financiado:</a:t>
            </a:r>
          </a:p>
          <a:p>
            <a:pPr marL="704850" lvl="2" indent="-342900"/>
            <a:r>
              <a:rPr lang="es-ES" sz="1800" dirty="0" smtClean="0"/>
              <a:t>Asignación de un gestor de proyecto</a:t>
            </a:r>
          </a:p>
          <a:p>
            <a:pPr marL="704850" lvl="2" indent="-342900"/>
            <a:r>
              <a:rPr lang="es-ES" sz="1800" dirty="0" smtClean="0"/>
              <a:t>Realización de todas las actividades bajo el paraguas de </a:t>
            </a:r>
            <a:r>
              <a:rPr lang="es-ES" sz="1800" dirty="0" err="1" smtClean="0"/>
              <a:t>SCReN</a:t>
            </a:r>
            <a:endParaRPr lang="es-ES" sz="1800" dirty="0"/>
          </a:p>
          <a:p>
            <a:pPr marL="508000" lvl="1" indent="-342900">
              <a:buFont typeface="+mj-lt"/>
              <a:buAutoNum type="arabicPeriod"/>
            </a:pPr>
            <a:endParaRPr lang="es-ES" sz="1800" dirty="0" smtClean="0"/>
          </a:p>
          <a:p>
            <a:endParaRPr lang="es-ES" sz="1800" b="1" dirty="0"/>
          </a:p>
          <a:p>
            <a:endParaRPr lang="es-ES" sz="1800" b="1" dirty="0" smtClean="0"/>
          </a:p>
          <a:p>
            <a:endParaRPr lang="es-ES" sz="1800" b="1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8" name="Imagen 7" descr="NUEVO_Logo SCReN_fondo transparente">
            <a:extLst>
              <a:ext uri="{FF2B5EF4-FFF2-40B4-BE49-F238E27FC236}">
                <a16:creationId xmlns="" xmlns:a16="http://schemas.microsoft.com/office/drawing/2014/main" id="{C50C14C0-F893-486B-8835-63F774699EEE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5" r="10603" b="14853"/>
          <a:stretch>
            <a:fillRect/>
          </a:stretch>
        </p:blipFill>
        <p:spPr bwMode="auto">
          <a:xfrm>
            <a:off x="8681239" y="4279446"/>
            <a:ext cx="1530986" cy="824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785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0251" y="1167493"/>
            <a:ext cx="10731500" cy="4421747"/>
          </a:xfrm>
        </p:spPr>
        <p:txBody>
          <a:bodyPr/>
          <a:lstStyle/>
          <a:p>
            <a:pPr marL="165100" lvl="1" indent="0">
              <a:buNone/>
            </a:pPr>
            <a:r>
              <a:rPr lang="es-ES" sz="1800" b="1" dirty="0" smtClean="0"/>
              <a:t>Tipos de ensayos clínicos:</a:t>
            </a:r>
            <a:endParaRPr lang="es-ES" sz="1800" b="1" dirty="0"/>
          </a:p>
          <a:p>
            <a:pPr lvl="1"/>
            <a:r>
              <a:rPr lang="es-ES" sz="1800" dirty="0" smtClean="0"/>
              <a:t>Ensayos clínicos con medicamentos y productos sanitarios (RD1090/2015)</a:t>
            </a:r>
          </a:p>
          <a:p>
            <a:pPr lvl="1"/>
            <a:r>
              <a:rPr lang="es-ES" sz="1800" dirty="0" smtClean="0"/>
              <a:t>Otros ensayos clínicos (Ley de Investigación Biomédica)</a:t>
            </a:r>
          </a:p>
          <a:p>
            <a:pPr lvl="2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3381703" y="3827079"/>
            <a:ext cx="487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C00000"/>
                </a:solidFill>
              </a:rPr>
              <a:t>REQUISITOS LEGALES Y REGULATORIOS</a:t>
            </a:r>
            <a:endParaRPr lang="es-ES_tradnl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4954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dirty="0"/>
              <a:t>Contacto</a:t>
            </a:r>
          </a:p>
        </p:txBody>
      </p:sp>
      <p:sp>
        <p:nvSpPr>
          <p:cNvPr id="18435" name="3 CuadroTexto"/>
          <p:cNvSpPr txBox="1">
            <a:spLocks noChangeArrowheads="1"/>
          </p:cNvSpPr>
          <p:nvPr/>
        </p:nvSpPr>
        <p:spPr bwMode="auto">
          <a:xfrm>
            <a:off x="2452359" y="1944348"/>
            <a:ext cx="934170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800" b="1" dirty="0" smtClean="0">
                <a:solidFill>
                  <a:schemeClr val="accent1"/>
                </a:solidFill>
                <a:latin typeface="Calibri" pitchFamily="34" charset="0"/>
              </a:rPr>
              <a:t>Unidad Central de Investigación Clínica y Ensayos Clínicos (UCICEC)</a:t>
            </a:r>
          </a:p>
          <a:p>
            <a:pPr>
              <a:lnSpc>
                <a:spcPct val="150000"/>
              </a:lnSpc>
            </a:pPr>
            <a:r>
              <a:rPr lang="es-ES" sz="2400" b="1" dirty="0" smtClean="0">
                <a:latin typeface="Calibri" pitchFamily="34" charset="0"/>
              </a:rPr>
              <a:t>Dr. Alberto M. Borobia</a:t>
            </a:r>
            <a:endParaRPr lang="es-ES" sz="2400" b="1" dirty="0"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400" b="1" dirty="0" smtClean="0">
                <a:latin typeface="Calibri" pitchFamily="34" charset="0"/>
              </a:rPr>
              <a:t>Planta SS. Consultas Externas </a:t>
            </a:r>
          </a:p>
          <a:p>
            <a:r>
              <a:rPr lang="es-ES" sz="2400" b="1" dirty="0" smtClean="0">
                <a:solidFill>
                  <a:srgbClr val="4F81BD"/>
                </a:solidFill>
                <a:latin typeface="Calibri" pitchFamily="34" charset="0"/>
              </a:rPr>
              <a:t>alberto.borobia@salud.madrid.org</a:t>
            </a:r>
            <a:endParaRPr lang="es-ES" sz="2400" b="1" dirty="0">
              <a:solidFill>
                <a:srgbClr val="4F81BD"/>
              </a:solidFill>
              <a:latin typeface="Calibri" pitchFamily="34" charset="0"/>
            </a:endParaRPr>
          </a:p>
          <a:p>
            <a:endParaRPr lang="es-ES" sz="20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5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0251" y="1167493"/>
            <a:ext cx="10731500" cy="4421747"/>
          </a:xfrm>
        </p:spPr>
        <p:txBody>
          <a:bodyPr/>
          <a:lstStyle/>
          <a:p>
            <a:pPr marL="165100" lvl="1" indent="0">
              <a:buNone/>
            </a:pPr>
            <a:r>
              <a:rPr lang="es-ES" sz="1800" b="1" dirty="0" smtClean="0"/>
              <a:t>Tipos de ensayos clínicos:</a:t>
            </a:r>
            <a:endParaRPr lang="es-ES" sz="1800" b="1" dirty="0"/>
          </a:p>
          <a:p>
            <a:pPr lvl="1"/>
            <a:r>
              <a:rPr lang="es-ES" sz="1800" dirty="0" smtClean="0"/>
              <a:t>Ensayos clínicos con medicamentos y productos sanitarios (RD1090/2015)</a:t>
            </a:r>
          </a:p>
          <a:p>
            <a:pPr lvl="1"/>
            <a:r>
              <a:rPr lang="es-ES" sz="1800" b="1" dirty="0" smtClean="0"/>
              <a:t>Otros ensayos clínicos (Ley de Investigación Biomédica)</a:t>
            </a:r>
          </a:p>
          <a:p>
            <a:pPr lvl="2"/>
            <a:r>
              <a:rPr lang="es-ES" sz="1800" dirty="0" smtClean="0"/>
              <a:t>Intervención que no sean medicamentos o productos sanitarios</a:t>
            </a:r>
          </a:p>
          <a:p>
            <a:pPr lvl="3"/>
            <a:r>
              <a:rPr lang="es-ES" sz="1800" dirty="0" smtClean="0"/>
              <a:t>Intervención </a:t>
            </a:r>
            <a:r>
              <a:rPr lang="es-ES" sz="1800" dirty="0" smtClean="0"/>
              <a:t>quirúrgica, educativa</a:t>
            </a:r>
            <a:r>
              <a:rPr lang="es-ES" sz="1800" dirty="0" smtClean="0"/>
              <a:t>, psicoterapéutica, </a:t>
            </a:r>
            <a:r>
              <a:rPr lang="es-ES" sz="1800" dirty="0" err="1" smtClean="0"/>
              <a:t>fisiterapéutica</a:t>
            </a:r>
            <a:r>
              <a:rPr lang="es-ES" sz="1800" dirty="0" smtClean="0"/>
              <a:t>, producto nutricional, cosméticos,</a:t>
            </a:r>
            <a:r>
              <a:rPr lang="mr-IN" sz="1800" dirty="0" smtClean="0"/>
              <a:t>…</a:t>
            </a:r>
            <a:endParaRPr lang="es-ES" sz="1800" dirty="0" smtClean="0"/>
          </a:p>
          <a:p>
            <a:pPr lvl="2"/>
            <a:r>
              <a:rPr lang="es-ES" sz="1800" dirty="0" smtClean="0"/>
              <a:t>Requiere aprobación de </a:t>
            </a:r>
            <a:r>
              <a:rPr lang="es-ES" sz="1800" dirty="0" err="1" smtClean="0"/>
              <a:t>CEIm</a:t>
            </a:r>
            <a:endParaRPr lang="es-ES" sz="1800" dirty="0" smtClean="0"/>
          </a:p>
          <a:p>
            <a:pPr lvl="2"/>
            <a:r>
              <a:rPr lang="es-ES" sz="1800" dirty="0" smtClean="0"/>
              <a:t>Requiere seguro, aunque podría estar exento</a:t>
            </a:r>
          </a:p>
          <a:p>
            <a:pPr lvl="2"/>
            <a:r>
              <a:rPr lang="es-ES" sz="1800" dirty="0" smtClean="0"/>
              <a:t>NO requiere monitorización ni </a:t>
            </a:r>
            <a:r>
              <a:rPr lang="es-ES" sz="1800" dirty="0" err="1" smtClean="0"/>
              <a:t>farmacovigilancia</a:t>
            </a:r>
            <a:endParaRPr lang="es-ES" sz="1800" dirty="0" smtClean="0"/>
          </a:p>
          <a:p>
            <a:pPr lvl="2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3527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0251" y="1167493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Ensayos clínicos con medicamentos y productos sanitarios (RD1090/2015)</a:t>
            </a:r>
          </a:p>
          <a:p>
            <a:pPr lvl="2"/>
            <a:r>
              <a:rPr lang="es-ES" sz="1800" dirty="0" smtClean="0"/>
              <a:t>Requieren </a:t>
            </a:r>
            <a:r>
              <a:rPr lang="es-ES" sz="1800" dirty="0" smtClean="0"/>
              <a:t>EU CT </a:t>
            </a:r>
            <a:r>
              <a:rPr lang="es-ES" sz="1800" dirty="0" err="1" smtClean="0"/>
              <a:t>number</a:t>
            </a:r>
            <a:endParaRPr lang="es-ES" sz="1800" dirty="0" smtClean="0"/>
          </a:p>
          <a:p>
            <a:pPr lvl="2"/>
            <a:r>
              <a:rPr lang="es-ES" sz="1800" dirty="0" smtClean="0"/>
              <a:t>Evaluación por </a:t>
            </a:r>
            <a:r>
              <a:rPr lang="es-ES" sz="1800" dirty="0" err="1" smtClean="0"/>
              <a:t>CEIm</a:t>
            </a:r>
            <a:r>
              <a:rPr lang="es-ES" sz="1800" dirty="0" smtClean="0"/>
              <a:t> y AEMPS (presentación a través del portal de la AEMPS)</a:t>
            </a:r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t="7273" r="5990" b="36443"/>
          <a:stretch/>
        </p:blipFill>
        <p:spPr>
          <a:xfrm>
            <a:off x="1555481" y="2684345"/>
            <a:ext cx="9425002" cy="3307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602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0251" y="1167493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Ensayos clínicos con medicamentos y productos sanitarios (RD1090/2015)</a:t>
            </a:r>
          </a:p>
          <a:p>
            <a:pPr lvl="2"/>
            <a:r>
              <a:rPr lang="es-ES" sz="1800" dirty="0" smtClean="0"/>
              <a:t>¿Bajo nivel de intervención?</a:t>
            </a:r>
            <a:endParaRPr lang="es-ES" sz="1800" dirty="0"/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529" y="2150987"/>
            <a:ext cx="4406395" cy="1718323"/>
          </a:xfrm>
          <a:prstGeom prst="rect">
            <a:avLst/>
          </a:prstGeom>
        </p:spPr>
      </p:pic>
      <p:sp>
        <p:nvSpPr>
          <p:cNvPr id="4" name="Flecha derecha 3"/>
          <p:cNvSpPr/>
          <p:nvPr/>
        </p:nvSpPr>
        <p:spPr>
          <a:xfrm>
            <a:off x="2467305" y="2610402"/>
            <a:ext cx="1694793" cy="5945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6"/>
          <p:cNvSpPr/>
          <p:nvPr/>
        </p:nvSpPr>
        <p:spPr>
          <a:xfrm>
            <a:off x="1933680" y="4030406"/>
            <a:ext cx="8899858" cy="2062101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r>
              <a:rPr lang="es-ES_tradnl" dirty="0"/>
              <a:t>Tiene el mismo procedimiento de autorización, pero:</a:t>
            </a:r>
          </a:p>
          <a:p>
            <a:endParaRPr lang="es-ES_tradnl" dirty="0"/>
          </a:p>
          <a:p>
            <a:pPr marL="914353" lvl="1" indent="-457177">
              <a:buFont typeface="Wingdings" panose="05000000000000000000" pitchFamily="2" charset="2"/>
              <a:buChar char="v"/>
            </a:pPr>
            <a:r>
              <a:rPr lang="es-ES_tradnl" b="1" dirty="0">
                <a:solidFill>
                  <a:srgbClr val="C00000"/>
                </a:solidFill>
              </a:rPr>
              <a:t>Posible exención de seguro</a:t>
            </a:r>
            <a:r>
              <a:rPr lang="es-ES_tradnl" b="1" dirty="0" smtClean="0">
                <a:solidFill>
                  <a:srgbClr val="C00000"/>
                </a:solidFill>
              </a:rPr>
              <a:t>.</a:t>
            </a:r>
            <a:endParaRPr lang="es-ES_tradnl" b="1" dirty="0">
              <a:solidFill>
                <a:srgbClr val="C00000"/>
              </a:solidFill>
            </a:endParaRPr>
          </a:p>
          <a:p>
            <a:pPr marL="914353" lvl="1" indent="-457177">
              <a:buFont typeface="Wingdings" panose="05000000000000000000" pitchFamily="2" charset="2"/>
              <a:buChar char="v"/>
            </a:pPr>
            <a:r>
              <a:rPr lang="es-ES_tradnl" dirty="0"/>
              <a:t>Monitorización “adaptada</a:t>
            </a:r>
            <a:r>
              <a:rPr lang="es-ES_tradnl" dirty="0" smtClean="0"/>
              <a:t>”.</a:t>
            </a:r>
            <a:endParaRPr lang="es-ES_tradnl" dirty="0"/>
          </a:p>
          <a:p>
            <a:pPr marL="914353" lvl="1" indent="-457177">
              <a:buFont typeface="Wingdings" panose="05000000000000000000" pitchFamily="2" charset="2"/>
              <a:buChar char="v"/>
            </a:pPr>
            <a:r>
              <a:rPr lang="es-ES_tradnl" dirty="0">
                <a:sym typeface="Merriweather Sans"/>
              </a:rPr>
              <a:t>Contenido del archivo maestro y la trazabilidad de los medicamentos en investigación pueden simplificarse. </a:t>
            </a:r>
            <a:endParaRPr lang="es-ES_tradnl" dirty="0"/>
          </a:p>
          <a:p>
            <a:pPr lvl="1"/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1651237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183258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Ensayos clínicos con medicamentos y productos sanitarios (RD1090/2015)</a:t>
            </a:r>
          </a:p>
          <a:p>
            <a:pPr lvl="2"/>
            <a:r>
              <a:rPr lang="es-ES" sz="1800" b="1" dirty="0" smtClean="0">
                <a:solidFill>
                  <a:schemeClr val="tx2"/>
                </a:solidFill>
              </a:rPr>
              <a:t>Requieren </a:t>
            </a:r>
            <a:r>
              <a:rPr lang="es-ES" sz="1800" b="1" dirty="0" smtClean="0">
                <a:solidFill>
                  <a:schemeClr val="tx2"/>
                </a:solidFill>
              </a:rPr>
              <a:t>EU CT</a:t>
            </a:r>
            <a:endParaRPr lang="es-ES" sz="1800" b="1" dirty="0" smtClean="0">
              <a:solidFill>
                <a:schemeClr val="tx2"/>
              </a:solidFill>
            </a:endParaRPr>
          </a:p>
          <a:p>
            <a:pPr lvl="2"/>
            <a:r>
              <a:rPr lang="es-ES" sz="1800" b="1" dirty="0" smtClean="0">
                <a:solidFill>
                  <a:schemeClr val="tx2"/>
                </a:solidFill>
              </a:rPr>
              <a:t>Evaluación por </a:t>
            </a:r>
            <a:r>
              <a:rPr lang="es-ES" sz="1800" b="1" dirty="0" err="1" smtClean="0">
                <a:solidFill>
                  <a:schemeClr val="tx2"/>
                </a:solidFill>
              </a:rPr>
              <a:t>CEIm</a:t>
            </a:r>
            <a:r>
              <a:rPr lang="es-ES" sz="1800" b="1" dirty="0" smtClean="0">
                <a:solidFill>
                  <a:schemeClr val="tx2"/>
                </a:solidFill>
              </a:rPr>
              <a:t> y AEMPS (presentación a través del portal de la AEMPS)</a:t>
            </a:r>
          </a:p>
          <a:p>
            <a:pPr lvl="2"/>
            <a:r>
              <a:rPr lang="es-ES" sz="1800" b="1" dirty="0" smtClean="0">
                <a:solidFill>
                  <a:schemeClr val="tx2"/>
                </a:solidFill>
              </a:rPr>
              <a:t>Pago de tasas AEMPS</a:t>
            </a:r>
          </a:p>
          <a:p>
            <a:pPr lvl="2"/>
            <a:r>
              <a:rPr lang="es-ES" sz="1800" b="1" dirty="0" smtClean="0">
                <a:solidFill>
                  <a:schemeClr val="tx2"/>
                </a:solidFill>
              </a:rPr>
              <a:t>Seguro: </a:t>
            </a:r>
            <a:r>
              <a:rPr lang="es-ES" sz="1800" b="1" dirty="0" smtClean="0">
                <a:solidFill>
                  <a:schemeClr val="tx1"/>
                </a:solidFill>
              </a:rPr>
              <a:t>Cotización previa</a:t>
            </a:r>
          </a:p>
          <a:p>
            <a:pPr lvl="2"/>
            <a:r>
              <a:rPr lang="es-ES" sz="1800" dirty="0" smtClean="0">
                <a:solidFill>
                  <a:schemeClr val="tx2"/>
                </a:solidFill>
              </a:rPr>
              <a:t>Monitorización</a:t>
            </a:r>
          </a:p>
          <a:p>
            <a:pPr lvl="2"/>
            <a:r>
              <a:rPr lang="es-ES" sz="1800" dirty="0" err="1" smtClean="0">
                <a:solidFill>
                  <a:schemeClr val="tx2"/>
                </a:solidFill>
              </a:rPr>
              <a:t>Farmacovigilancia</a:t>
            </a:r>
            <a:endParaRPr lang="es-ES" sz="1800" dirty="0" smtClean="0">
              <a:solidFill>
                <a:schemeClr val="tx2"/>
              </a:solidFill>
            </a:endParaRPr>
          </a:p>
          <a:p>
            <a:pPr lvl="2"/>
            <a:r>
              <a:rPr lang="es-ES" sz="1800" dirty="0" smtClean="0">
                <a:solidFill>
                  <a:srgbClr val="C00000"/>
                </a:solidFill>
              </a:rPr>
              <a:t>Gestión de datos</a:t>
            </a:r>
          </a:p>
          <a:p>
            <a:pPr lvl="2"/>
            <a:r>
              <a:rPr lang="es-ES" sz="1800" dirty="0" smtClean="0">
                <a:solidFill>
                  <a:srgbClr val="C00000"/>
                </a:solidFill>
              </a:rPr>
              <a:t>Análisis estadístico</a:t>
            </a:r>
          </a:p>
          <a:p>
            <a:pPr lvl="2"/>
            <a:endParaRPr lang="es-ES" sz="18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1886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183258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Ensayos clínicos con medicamentos y productos sanitarios (RD1090/2015)</a:t>
            </a:r>
          </a:p>
          <a:p>
            <a:pPr lvl="2"/>
            <a:r>
              <a:rPr lang="es-ES" sz="1800" dirty="0" smtClean="0">
                <a:solidFill>
                  <a:schemeClr val="tx2"/>
                </a:solidFill>
              </a:rPr>
              <a:t>Requieren </a:t>
            </a:r>
            <a:r>
              <a:rPr lang="es-ES" sz="1800" dirty="0" smtClean="0">
                <a:solidFill>
                  <a:schemeClr val="tx2"/>
                </a:solidFill>
              </a:rPr>
              <a:t>EU CT</a:t>
            </a:r>
            <a:endParaRPr lang="es-ES" sz="1800" dirty="0" smtClean="0">
              <a:solidFill>
                <a:schemeClr val="tx2"/>
              </a:solidFill>
            </a:endParaRPr>
          </a:p>
          <a:p>
            <a:pPr lvl="2"/>
            <a:r>
              <a:rPr lang="es-ES" sz="1800" dirty="0" smtClean="0">
                <a:solidFill>
                  <a:schemeClr val="tx2"/>
                </a:solidFill>
              </a:rPr>
              <a:t>Evaluación por </a:t>
            </a:r>
            <a:r>
              <a:rPr lang="es-ES" sz="1800" dirty="0" err="1" smtClean="0">
                <a:solidFill>
                  <a:schemeClr val="tx2"/>
                </a:solidFill>
              </a:rPr>
              <a:t>CEIm</a:t>
            </a:r>
            <a:r>
              <a:rPr lang="es-ES" sz="1800" dirty="0" smtClean="0">
                <a:solidFill>
                  <a:schemeClr val="tx2"/>
                </a:solidFill>
              </a:rPr>
              <a:t> y AEMPS (presentación a través del portal de la AEMPS)</a:t>
            </a:r>
          </a:p>
          <a:p>
            <a:pPr lvl="2"/>
            <a:r>
              <a:rPr lang="es-ES" sz="1800" dirty="0" smtClean="0">
                <a:solidFill>
                  <a:schemeClr val="tx2"/>
                </a:solidFill>
              </a:rPr>
              <a:t>Pago de tasas AEMPS</a:t>
            </a:r>
          </a:p>
          <a:p>
            <a:pPr lvl="2"/>
            <a:r>
              <a:rPr lang="es-ES" sz="1800" dirty="0" smtClean="0">
                <a:solidFill>
                  <a:schemeClr val="tx2"/>
                </a:solidFill>
              </a:rPr>
              <a:t>Seguro</a:t>
            </a:r>
          </a:p>
          <a:p>
            <a:pPr lvl="2"/>
            <a:r>
              <a:rPr lang="es-ES" sz="1800" b="1" dirty="0" smtClean="0">
                <a:solidFill>
                  <a:schemeClr val="tx2"/>
                </a:solidFill>
              </a:rPr>
              <a:t>Monitorización</a:t>
            </a:r>
            <a:r>
              <a:rPr lang="es-ES" sz="1800" dirty="0" smtClean="0">
                <a:solidFill>
                  <a:schemeClr val="tx2"/>
                </a:solidFill>
              </a:rPr>
              <a:t>: </a:t>
            </a:r>
            <a:r>
              <a:rPr lang="es-ES" sz="1800" dirty="0" smtClean="0">
                <a:solidFill>
                  <a:schemeClr val="tx1"/>
                </a:solidFill>
              </a:rPr>
              <a:t>Plan de monitorización, monitorización, elaboración de informes</a:t>
            </a:r>
          </a:p>
          <a:p>
            <a:pPr lvl="3"/>
            <a:r>
              <a:rPr lang="es-ES" sz="1800" dirty="0" smtClean="0">
                <a:solidFill>
                  <a:schemeClr val="tx1"/>
                </a:solidFill>
              </a:rPr>
              <a:t>CRO o ARO (</a:t>
            </a:r>
            <a:r>
              <a:rPr lang="es-ES" sz="1800" dirty="0" err="1" smtClean="0">
                <a:solidFill>
                  <a:schemeClr val="tx1"/>
                </a:solidFill>
              </a:rPr>
              <a:t>Academic</a:t>
            </a:r>
            <a:r>
              <a:rPr lang="es-ES" sz="1800" dirty="0" smtClean="0">
                <a:solidFill>
                  <a:schemeClr val="tx1"/>
                </a:solidFill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</a:rPr>
              <a:t>Research</a:t>
            </a:r>
            <a:r>
              <a:rPr lang="es-ES" sz="1800" dirty="0" smtClean="0">
                <a:solidFill>
                  <a:schemeClr val="tx1"/>
                </a:solidFill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</a:rPr>
              <a:t>Organization</a:t>
            </a:r>
            <a:r>
              <a:rPr lang="es-ES" sz="1800" dirty="0" smtClean="0">
                <a:solidFill>
                  <a:schemeClr val="tx1"/>
                </a:solidFill>
              </a:rPr>
              <a:t>=UCICEC) o </a:t>
            </a:r>
            <a:r>
              <a:rPr lang="es-ES" sz="1800" dirty="0" err="1" smtClean="0">
                <a:solidFill>
                  <a:schemeClr val="tx1"/>
                </a:solidFill>
              </a:rPr>
              <a:t>SCReN</a:t>
            </a:r>
            <a:endParaRPr lang="es-ES" sz="1800" dirty="0" smtClean="0">
              <a:solidFill>
                <a:schemeClr val="tx1"/>
              </a:solidFill>
            </a:endParaRPr>
          </a:p>
          <a:p>
            <a:pPr lvl="2"/>
            <a:r>
              <a:rPr lang="es-ES" sz="1800" dirty="0" err="1" smtClean="0">
                <a:solidFill>
                  <a:schemeClr val="tx2"/>
                </a:solidFill>
              </a:rPr>
              <a:t>Farmacovigilancia</a:t>
            </a:r>
            <a:endParaRPr lang="es-ES" sz="1800" dirty="0" smtClean="0">
              <a:solidFill>
                <a:schemeClr val="tx2"/>
              </a:solidFill>
            </a:endParaRPr>
          </a:p>
          <a:p>
            <a:pPr lvl="2"/>
            <a:r>
              <a:rPr lang="es-ES" sz="1800" dirty="0" smtClean="0">
                <a:solidFill>
                  <a:srgbClr val="C00000"/>
                </a:solidFill>
              </a:rPr>
              <a:t>Gestión de datos</a:t>
            </a:r>
          </a:p>
          <a:p>
            <a:pPr lvl="2"/>
            <a:r>
              <a:rPr lang="es-ES" sz="1800" dirty="0" smtClean="0">
                <a:solidFill>
                  <a:srgbClr val="C00000"/>
                </a:solidFill>
              </a:rPr>
              <a:t>Análisis estadístico</a:t>
            </a:r>
          </a:p>
          <a:p>
            <a:pPr lvl="2"/>
            <a:endParaRPr lang="es-ES" sz="18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45346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183258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Ensayos clínicos con medicamentos y productos sanitarios (RD1090/2015)</a:t>
            </a:r>
          </a:p>
          <a:p>
            <a:pPr lvl="2"/>
            <a:r>
              <a:rPr lang="es-ES" sz="1800" dirty="0" smtClean="0">
                <a:solidFill>
                  <a:schemeClr val="tx2"/>
                </a:solidFill>
              </a:rPr>
              <a:t>Requieren </a:t>
            </a:r>
            <a:r>
              <a:rPr lang="es-ES" sz="1800" dirty="0" smtClean="0">
                <a:solidFill>
                  <a:schemeClr val="tx2"/>
                </a:solidFill>
              </a:rPr>
              <a:t>EU CT</a:t>
            </a:r>
            <a:endParaRPr lang="es-ES" sz="1800" dirty="0" smtClean="0">
              <a:solidFill>
                <a:schemeClr val="tx2"/>
              </a:solidFill>
            </a:endParaRPr>
          </a:p>
          <a:p>
            <a:pPr lvl="2"/>
            <a:r>
              <a:rPr lang="es-ES" sz="1800" dirty="0" smtClean="0">
                <a:solidFill>
                  <a:schemeClr val="tx2"/>
                </a:solidFill>
              </a:rPr>
              <a:t>Evaluación por </a:t>
            </a:r>
            <a:r>
              <a:rPr lang="es-ES" sz="1800" dirty="0" err="1" smtClean="0">
                <a:solidFill>
                  <a:schemeClr val="tx2"/>
                </a:solidFill>
              </a:rPr>
              <a:t>CEIm</a:t>
            </a:r>
            <a:r>
              <a:rPr lang="es-ES" sz="1800" dirty="0" smtClean="0">
                <a:solidFill>
                  <a:schemeClr val="tx2"/>
                </a:solidFill>
              </a:rPr>
              <a:t> y AEMPS (presentación a través del portal de la AEMPS)</a:t>
            </a:r>
          </a:p>
          <a:p>
            <a:pPr lvl="2"/>
            <a:r>
              <a:rPr lang="es-ES" sz="1800" dirty="0" smtClean="0">
                <a:solidFill>
                  <a:schemeClr val="tx2"/>
                </a:solidFill>
              </a:rPr>
              <a:t>Pago de tasas AEMPS</a:t>
            </a:r>
          </a:p>
          <a:p>
            <a:pPr lvl="2"/>
            <a:r>
              <a:rPr lang="es-ES" sz="1800" dirty="0" smtClean="0">
                <a:solidFill>
                  <a:schemeClr val="tx2"/>
                </a:solidFill>
              </a:rPr>
              <a:t>Seguro</a:t>
            </a:r>
          </a:p>
          <a:p>
            <a:pPr lvl="2"/>
            <a:r>
              <a:rPr lang="es-ES" sz="1800" dirty="0" smtClean="0">
                <a:solidFill>
                  <a:schemeClr val="tx2"/>
                </a:solidFill>
              </a:rPr>
              <a:t>Monitorización:</a:t>
            </a:r>
            <a:endParaRPr lang="es-ES" sz="1800" dirty="0" smtClean="0">
              <a:solidFill>
                <a:schemeClr val="tx1"/>
              </a:solidFill>
            </a:endParaRPr>
          </a:p>
          <a:p>
            <a:pPr lvl="2"/>
            <a:r>
              <a:rPr lang="es-ES" sz="1800" b="1" dirty="0" err="1" smtClean="0">
                <a:solidFill>
                  <a:schemeClr val="tx2"/>
                </a:solidFill>
              </a:rPr>
              <a:t>Farmacovigilancia</a:t>
            </a:r>
            <a:r>
              <a:rPr lang="es-ES" sz="1800" dirty="0" smtClean="0">
                <a:solidFill>
                  <a:schemeClr val="tx2"/>
                </a:solidFill>
              </a:rPr>
              <a:t>: </a:t>
            </a:r>
            <a:r>
              <a:rPr lang="es-ES" sz="1800" dirty="0" smtClean="0">
                <a:solidFill>
                  <a:schemeClr val="tx1"/>
                </a:solidFill>
              </a:rPr>
              <a:t>Plan de </a:t>
            </a:r>
            <a:r>
              <a:rPr lang="es-ES" sz="1800" dirty="0" err="1" smtClean="0">
                <a:solidFill>
                  <a:schemeClr val="tx1"/>
                </a:solidFill>
              </a:rPr>
              <a:t>Farmacovigilancia</a:t>
            </a:r>
            <a:r>
              <a:rPr lang="es-ES" sz="1800" dirty="0" smtClean="0">
                <a:solidFill>
                  <a:schemeClr val="tx1"/>
                </a:solidFill>
              </a:rPr>
              <a:t>, Evaluación de </a:t>
            </a:r>
            <a:r>
              <a:rPr lang="es-ES" sz="1800" dirty="0" err="1" smtClean="0">
                <a:solidFill>
                  <a:schemeClr val="tx1"/>
                </a:solidFill>
              </a:rPr>
              <a:t>AEs</a:t>
            </a:r>
            <a:r>
              <a:rPr lang="es-ES" sz="1800" dirty="0" smtClean="0">
                <a:solidFill>
                  <a:schemeClr val="tx1"/>
                </a:solidFill>
              </a:rPr>
              <a:t>, Notificación de </a:t>
            </a:r>
            <a:r>
              <a:rPr lang="es-ES" sz="1800" dirty="0" err="1" smtClean="0">
                <a:solidFill>
                  <a:schemeClr val="tx1"/>
                </a:solidFill>
              </a:rPr>
              <a:t>SUSARy</a:t>
            </a:r>
            <a:r>
              <a:rPr lang="es-ES" sz="1800" dirty="0" smtClean="0">
                <a:solidFill>
                  <a:schemeClr val="tx1"/>
                </a:solidFill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</a:rPr>
              <a:t>RAGIs</a:t>
            </a:r>
            <a:r>
              <a:rPr lang="es-ES" sz="1800" dirty="0" smtClean="0">
                <a:solidFill>
                  <a:schemeClr val="tx1"/>
                </a:solidFill>
              </a:rPr>
              <a:t>, Informes periódicos de seguridad (DSUR anuales) y DSMB en los casos requeridos (</a:t>
            </a:r>
            <a:r>
              <a:rPr lang="es-ES" sz="1800" dirty="0" err="1" smtClean="0">
                <a:solidFill>
                  <a:schemeClr val="tx1"/>
                </a:solidFill>
              </a:rPr>
              <a:t>multicéntricos</a:t>
            </a:r>
            <a:r>
              <a:rPr lang="es-ES" sz="1800" dirty="0" smtClean="0">
                <a:solidFill>
                  <a:schemeClr val="tx1"/>
                </a:solidFill>
              </a:rPr>
              <a:t>, doble ciegos, nuevas terapias, patologías con compromiso vital)</a:t>
            </a:r>
          </a:p>
          <a:p>
            <a:pPr lvl="2"/>
            <a:r>
              <a:rPr lang="es-ES" sz="1800" dirty="0" smtClean="0">
                <a:solidFill>
                  <a:srgbClr val="C00000"/>
                </a:solidFill>
              </a:rPr>
              <a:t>Gestión de datos</a:t>
            </a:r>
          </a:p>
          <a:p>
            <a:pPr lvl="2"/>
            <a:r>
              <a:rPr lang="es-ES" sz="1800" dirty="0" smtClean="0">
                <a:solidFill>
                  <a:srgbClr val="C00000"/>
                </a:solidFill>
              </a:rPr>
              <a:t>Análisis estadístico</a:t>
            </a:r>
          </a:p>
          <a:p>
            <a:pPr lvl="2"/>
            <a:endParaRPr lang="es-ES" sz="18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9053475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ción UCES">
  <a:themeElements>
    <a:clrScheme name="">
      <a:dk1>
        <a:srgbClr val="4D4D4D"/>
      </a:dk1>
      <a:lt1>
        <a:srgbClr val="FFFFFF"/>
      </a:lt1>
      <a:dk2>
        <a:srgbClr val="000000"/>
      </a:dk2>
      <a:lt2>
        <a:srgbClr val="4D4D4D"/>
      </a:lt2>
      <a:accent1>
        <a:srgbClr val="A50021"/>
      </a:accent1>
      <a:accent2>
        <a:srgbClr val="FF7C80"/>
      </a:accent2>
      <a:accent3>
        <a:srgbClr val="FFFFFF"/>
      </a:accent3>
      <a:accent4>
        <a:srgbClr val="404040"/>
      </a:accent4>
      <a:accent5>
        <a:srgbClr val="CFAAAB"/>
      </a:accent5>
      <a:accent6>
        <a:srgbClr val="E77073"/>
      </a:accent6>
      <a:hlink>
        <a:srgbClr val="DDDDDD"/>
      </a:hlink>
      <a:folHlink>
        <a:srgbClr val="5F5F5F"/>
      </a:folHlink>
    </a:clrScheme>
    <a:fontScheme name="Presentación UCES">
      <a:majorFont>
        <a:latin typeface="Gill Sans M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ción UC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UC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UC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UC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UC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UC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UC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UCES 8">
        <a:dk1>
          <a:srgbClr val="4D4D4D"/>
        </a:dk1>
        <a:lt1>
          <a:srgbClr val="FFFFFF"/>
        </a:lt1>
        <a:dk2>
          <a:srgbClr val="000000"/>
        </a:dk2>
        <a:lt2>
          <a:srgbClr val="4D4D4D"/>
        </a:lt2>
        <a:accent1>
          <a:srgbClr val="CC0000"/>
        </a:accent1>
        <a:accent2>
          <a:srgbClr val="FF7C80"/>
        </a:accent2>
        <a:accent3>
          <a:srgbClr val="FFFFFF"/>
        </a:accent3>
        <a:accent4>
          <a:srgbClr val="404040"/>
        </a:accent4>
        <a:accent5>
          <a:srgbClr val="E2AAAA"/>
        </a:accent5>
        <a:accent6>
          <a:srgbClr val="E77073"/>
        </a:accent6>
        <a:hlink>
          <a:srgbClr val="DDDDDD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1601</Words>
  <Application>Microsoft Macintosh PowerPoint</Application>
  <PresentationFormat>Panorámica</PresentationFormat>
  <Paragraphs>235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7" baseType="lpstr">
      <vt:lpstr>Calibri</vt:lpstr>
      <vt:lpstr>Courier New</vt:lpstr>
      <vt:lpstr>Gill Sans MT</vt:lpstr>
      <vt:lpstr>Merriweather Sans</vt:lpstr>
      <vt:lpstr>Wingdings</vt:lpstr>
      <vt:lpstr>Arial</vt:lpstr>
      <vt:lpstr>Presentación UCES</vt:lpstr>
      <vt:lpstr>Programa Mentor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Contacto</vt:lpstr>
    </vt:vector>
  </TitlesOfParts>
  <Company>Comunidad de Madrid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Convocatoria para el año 2021 de concesión de subvenciones para ayudas de Proyectos de Investigación de Medicina Personalizada de Precisión de la Acción Estratégica en Salud  2017-2020</dc:title>
  <dc:creator>Consejeria de Sanidad</dc:creator>
  <cp:lastModifiedBy>Alberto Borobia</cp:lastModifiedBy>
  <cp:revision>62</cp:revision>
  <cp:lastPrinted>2021-09-14T15:19:29Z</cp:lastPrinted>
  <dcterms:created xsi:type="dcterms:W3CDTF">2021-07-15T10:05:25Z</dcterms:created>
  <dcterms:modified xsi:type="dcterms:W3CDTF">2023-10-30T20:12:39Z</dcterms:modified>
</cp:coreProperties>
</file>