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9906000" cy="6858000" type="A4"/>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3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711200" y="744538"/>
            <a:ext cx="5375275" cy="3722687"/>
          </a:xfrm>
          <a:prstGeom prst="rect">
            <a:avLst/>
          </a:prstGeom>
        </p:spPr>
        <p:txBody>
          <a:bodyPr/>
          <a:lstStyle/>
          <a:p>
            <a:endParaRPr/>
          </a:p>
        </p:txBody>
      </p:sp>
      <p:sp>
        <p:nvSpPr>
          <p:cNvPr id="18" name="Shape 18"/>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1180038193"/>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j-lt"/>
        <a:ea typeface="+mj-ea"/>
        <a:cs typeface="+mj-cs"/>
        <a:sym typeface="Calibri"/>
      </a:defRPr>
    </a:lvl1pPr>
    <a:lvl2pPr indent="228600" defTabSz="457200" latinLnBrk="0">
      <a:spcBef>
        <a:spcPts val="400"/>
      </a:spcBef>
      <a:defRPr sz="1200">
        <a:latin typeface="+mj-lt"/>
        <a:ea typeface="+mj-ea"/>
        <a:cs typeface="+mj-cs"/>
        <a:sym typeface="Calibri"/>
      </a:defRPr>
    </a:lvl2pPr>
    <a:lvl3pPr indent="457200" defTabSz="457200" latinLnBrk="0">
      <a:spcBef>
        <a:spcPts val="400"/>
      </a:spcBef>
      <a:defRPr sz="1200">
        <a:latin typeface="+mj-lt"/>
        <a:ea typeface="+mj-ea"/>
        <a:cs typeface="+mj-cs"/>
        <a:sym typeface="Calibri"/>
      </a:defRPr>
    </a:lvl3pPr>
    <a:lvl4pPr indent="685800" defTabSz="457200" latinLnBrk="0">
      <a:spcBef>
        <a:spcPts val="400"/>
      </a:spcBef>
      <a:defRPr sz="1200">
        <a:latin typeface="+mj-lt"/>
        <a:ea typeface="+mj-ea"/>
        <a:cs typeface="+mj-cs"/>
        <a:sym typeface="Calibri"/>
      </a:defRPr>
    </a:lvl4pPr>
    <a:lvl5pPr indent="914400" defTabSz="457200" latinLnBrk="0">
      <a:spcBef>
        <a:spcPts val="400"/>
      </a:spcBef>
      <a:defRPr sz="1200">
        <a:latin typeface="+mj-lt"/>
        <a:ea typeface="+mj-ea"/>
        <a:cs typeface="+mj-cs"/>
        <a:sym typeface="Calibri"/>
      </a:defRPr>
    </a:lvl5pPr>
    <a:lvl6pPr indent="1143000" defTabSz="457200" latinLnBrk="0">
      <a:spcBef>
        <a:spcPts val="400"/>
      </a:spcBef>
      <a:defRPr sz="1200">
        <a:latin typeface="+mj-lt"/>
        <a:ea typeface="+mj-ea"/>
        <a:cs typeface="+mj-cs"/>
        <a:sym typeface="Calibri"/>
      </a:defRPr>
    </a:lvl6pPr>
    <a:lvl7pPr indent="1371600" defTabSz="457200" latinLnBrk="0">
      <a:spcBef>
        <a:spcPts val="400"/>
      </a:spcBef>
      <a:defRPr sz="1200">
        <a:latin typeface="+mj-lt"/>
        <a:ea typeface="+mj-ea"/>
        <a:cs typeface="+mj-cs"/>
        <a:sym typeface="Calibri"/>
      </a:defRPr>
    </a:lvl7pPr>
    <a:lvl8pPr indent="1600200" defTabSz="457200" latinLnBrk="0">
      <a:spcBef>
        <a:spcPts val="400"/>
      </a:spcBef>
      <a:defRPr sz="1200">
        <a:latin typeface="+mj-lt"/>
        <a:ea typeface="+mj-ea"/>
        <a:cs typeface="+mj-cs"/>
        <a:sym typeface="Calibri"/>
      </a:defRPr>
    </a:lvl8pPr>
    <a:lvl9pPr indent="1828800" defTabSz="457200" latinLnBrk="0">
      <a:spcBef>
        <a:spcPts val="400"/>
      </a:spcBef>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495300" y="92074"/>
            <a:ext cx="89154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Texto del título</a:t>
            </a:r>
          </a:p>
        </p:txBody>
      </p:sp>
      <p:sp>
        <p:nvSpPr>
          <p:cNvPr id="3" name="Nivel de texto 1…"/>
          <p:cNvSpPr txBox="1">
            <a:spLocks noGrp="1"/>
          </p:cNvSpPr>
          <p:nvPr>
            <p:ph type="body" idx="1"/>
          </p:nvPr>
        </p:nvSpPr>
        <p:spPr>
          <a:xfrm>
            <a:off x="495300" y="1600200"/>
            <a:ext cx="89154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9152076" y="6404292"/>
            <a:ext cx="258624" cy="26924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hyperlink" Target="mailto:mgutierrezfernandez@salud.Madrid.org"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hyperlink" Target="mailto:cursos@idipaz.es" TargetMode="Externa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jpe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igura"/>
          <p:cNvSpPr/>
          <p:nvPr/>
        </p:nvSpPr>
        <p:spPr>
          <a:xfrm>
            <a:off x="200024" y="77786"/>
            <a:ext cx="4751389" cy="4646614"/>
          </a:xfrm>
          <a:custGeom>
            <a:avLst/>
            <a:gdLst/>
            <a:ahLst/>
            <a:cxnLst>
              <a:cxn ang="0">
                <a:pos x="wd2" y="hd2"/>
              </a:cxn>
              <a:cxn ang="5400000">
                <a:pos x="wd2" y="hd2"/>
              </a:cxn>
              <a:cxn ang="10800000">
                <a:pos x="wd2" y="hd2"/>
              </a:cxn>
              <a:cxn ang="16200000">
                <a:pos x="wd2" y="hd2"/>
              </a:cxn>
            </a:cxnLst>
            <a:rect l="0" t="0" r="r" b="b"/>
            <a:pathLst>
              <a:path w="21600" h="21600" extrusionOk="0">
                <a:moveTo>
                  <a:pt x="1094" y="0"/>
                </a:moveTo>
                <a:lnTo>
                  <a:pt x="21600" y="0"/>
                </a:lnTo>
                <a:lnTo>
                  <a:pt x="21600" y="20313"/>
                </a:lnTo>
                <a:cubicBezTo>
                  <a:pt x="21600" y="21024"/>
                  <a:pt x="21110" y="21600"/>
                  <a:pt x="20506" y="21600"/>
                </a:cubicBezTo>
                <a:lnTo>
                  <a:pt x="0" y="21600"/>
                </a:lnTo>
                <a:lnTo>
                  <a:pt x="0" y="1287"/>
                </a:lnTo>
                <a:lnTo>
                  <a:pt x="0" y="1287"/>
                </a:lnTo>
                <a:cubicBezTo>
                  <a:pt x="0" y="576"/>
                  <a:pt x="490" y="0"/>
                  <a:pt x="1094" y="0"/>
                </a:cubicBezTo>
                <a:lnTo>
                  <a:pt x="1094" y="0"/>
                </a:lnTo>
                <a:close/>
              </a:path>
            </a:pathLst>
          </a:custGeom>
          <a:solidFill>
            <a:srgbClr val="FFFFFF"/>
          </a:solidFill>
          <a:ln w="19050">
            <a:solidFill>
              <a:srgbClr val="1F497D"/>
            </a:solidFill>
          </a:ln>
        </p:spPr>
        <p:txBody>
          <a:bodyPr lIns="45719" rIns="45719" anchor="ctr"/>
          <a:lstStyle/>
          <a:p>
            <a:pPr>
              <a:defRPr>
                <a:latin typeface="Arial"/>
                <a:ea typeface="Arial"/>
                <a:cs typeface="Arial"/>
                <a:sym typeface="Arial"/>
              </a:defRPr>
            </a:pPr>
            <a:endParaRPr/>
          </a:p>
        </p:txBody>
      </p:sp>
      <p:sp>
        <p:nvSpPr>
          <p:cNvPr id="21" name="Figura"/>
          <p:cNvSpPr/>
          <p:nvPr/>
        </p:nvSpPr>
        <p:spPr>
          <a:xfrm>
            <a:off x="200024" y="44449"/>
            <a:ext cx="1143002" cy="285752"/>
          </a:xfrm>
          <a:custGeom>
            <a:avLst/>
            <a:gdLst/>
            <a:ahLst/>
            <a:cxnLst>
              <a:cxn ang="0">
                <a:pos x="wd2" y="hd2"/>
              </a:cxn>
              <a:cxn ang="5400000">
                <a:pos x="wd2" y="hd2"/>
              </a:cxn>
              <a:cxn ang="10800000">
                <a:pos x="wd2" y="hd2"/>
              </a:cxn>
              <a:cxn ang="16200000">
                <a:pos x="wd2" y="hd2"/>
              </a:cxn>
            </a:cxnLst>
            <a:rect l="0" t="0" r="r" b="b"/>
            <a:pathLst>
              <a:path w="21600" h="21600" extrusionOk="0">
                <a:moveTo>
                  <a:pt x="2700" y="0"/>
                </a:moveTo>
                <a:lnTo>
                  <a:pt x="21600" y="0"/>
                </a:lnTo>
                <a:lnTo>
                  <a:pt x="21600" y="10800"/>
                </a:lnTo>
                <a:cubicBezTo>
                  <a:pt x="21600" y="16765"/>
                  <a:pt x="20391" y="21600"/>
                  <a:pt x="18900" y="21600"/>
                </a:cubicBezTo>
                <a:lnTo>
                  <a:pt x="0" y="21600"/>
                </a:lnTo>
                <a:lnTo>
                  <a:pt x="0" y="10800"/>
                </a:lnTo>
                <a:lnTo>
                  <a:pt x="0" y="10800"/>
                </a:lnTo>
                <a:cubicBezTo>
                  <a:pt x="0" y="4835"/>
                  <a:pt x="1209" y="0"/>
                  <a:pt x="2700" y="0"/>
                </a:cubicBezTo>
                <a:lnTo>
                  <a:pt x="2700" y="0"/>
                </a:lnTo>
                <a:close/>
              </a:path>
            </a:pathLst>
          </a:custGeom>
          <a:solidFill>
            <a:srgbClr val="1F497D"/>
          </a:solidFill>
          <a:ln w="12700">
            <a:miter lim="400000"/>
          </a:ln>
        </p:spPr>
        <p:txBody>
          <a:bodyPr lIns="45719" rIns="45719" anchor="ctr"/>
          <a:lstStyle/>
          <a:p>
            <a:pPr>
              <a:defRPr>
                <a:latin typeface="Arial"/>
                <a:ea typeface="Arial"/>
                <a:cs typeface="Arial"/>
                <a:sym typeface="Arial"/>
              </a:defRPr>
            </a:pPr>
            <a:endParaRPr/>
          </a:p>
        </p:txBody>
      </p:sp>
      <p:sp>
        <p:nvSpPr>
          <p:cNvPr id="22" name="Ponentes"/>
          <p:cNvSpPr txBox="1"/>
          <p:nvPr/>
        </p:nvSpPr>
        <p:spPr>
          <a:xfrm>
            <a:off x="397462" y="80650"/>
            <a:ext cx="935086"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b="1" i="1">
                <a:solidFill>
                  <a:srgbClr val="FFFFFF"/>
                </a:solidFill>
              </a:defRPr>
            </a:lvl1pPr>
          </a:lstStyle>
          <a:p>
            <a:r>
              <a:t>Ponentes</a:t>
            </a:r>
          </a:p>
        </p:txBody>
      </p:sp>
      <p:sp>
        <p:nvSpPr>
          <p:cNvPr id="23" name="Curso de MODELOS ANIMALES PARA LA INVESTIGACIÓN EN ICTUS"/>
          <p:cNvSpPr txBox="1"/>
          <p:nvPr/>
        </p:nvSpPr>
        <p:spPr>
          <a:xfrm>
            <a:off x="5260657" y="1179512"/>
            <a:ext cx="443452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400"/>
              </a:spcBef>
              <a:defRPr sz="2000" b="1">
                <a:solidFill>
                  <a:srgbClr val="3366FF"/>
                </a:solidFill>
              </a:defRPr>
            </a:lvl1pPr>
          </a:lstStyle>
          <a:p>
            <a:r>
              <a:t>Curso de MODELOS ANIMALES PARA LA INVESTIGACIÓN EN ICTUS</a:t>
            </a:r>
          </a:p>
        </p:txBody>
      </p:sp>
      <p:sp>
        <p:nvSpPr>
          <p:cNvPr id="24" name="Figura"/>
          <p:cNvSpPr/>
          <p:nvPr/>
        </p:nvSpPr>
        <p:spPr>
          <a:xfrm>
            <a:off x="5076823" y="44447"/>
            <a:ext cx="4689477" cy="1044577"/>
          </a:xfrm>
          <a:custGeom>
            <a:avLst/>
            <a:gdLst/>
            <a:ahLst/>
            <a:cxnLst>
              <a:cxn ang="0">
                <a:pos x="wd2" y="hd2"/>
              </a:cxn>
              <a:cxn ang="5400000">
                <a:pos x="wd2" y="hd2"/>
              </a:cxn>
              <a:cxn ang="10800000">
                <a:pos x="wd2" y="hd2"/>
              </a:cxn>
              <a:cxn ang="16200000">
                <a:pos x="wd2" y="hd2"/>
              </a:cxn>
            </a:cxnLst>
            <a:rect l="0" t="0" r="r" b="b"/>
            <a:pathLst>
              <a:path w="21600" h="21600" extrusionOk="0">
                <a:moveTo>
                  <a:pt x="1092" y="0"/>
                </a:moveTo>
                <a:lnTo>
                  <a:pt x="21600" y="0"/>
                </a:lnTo>
                <a:lnTo>
                  <a:pt x="21600" y="15236"/>
                </a:lnTo>
                <a:cubicBezTo>
                  <a:pt x="21600" y="18751"/>
                  <a:pt x="21111" y="21600"/>
                  <a:pt x="20508" y="21600"/>
                </a:cubicBezTo>
                <a:lnTo>
                  <a:pt x="0" y="21600"/>
                </a:lnTo>
                <a:lnTo>
                  <a:pt x="0" y="6364"/>
                </a:lnTo>
                <a:lnTo>
                  <a:pt x="0" y="6364"/>
                </a:lnTo>
                <a:cubicBezTo>
                  <a:pt x="0" y="2849"/>
                  <a:pt x="489" y="0"/>
                  <a:pt x="1092" y="0"/>
                </a:cubicBezTo>
                <a:lnTo>
                  <a:pt x="1092" y="0"/>
                </a:lnTo>
                <a:close/>
              </a:path>
            </a:pathLst>
          </a:custGeom>
          <a:solidFill>
            <a:srgbClr val="FFFFFF"/>
          </a:solidFill>
          <a:ln w="19050">
            <a:solidFill>
              <a:srgbClr val="1F497D"/>
            </a:solidFill>
          </a:ln>
        </p:spPr>
        <p:txBody>
          <a:bodyPr lIns="45719" rIns="45719" anchor="ctr"/>
          <a:lstStyle/>
          <a:p>
            <a:pPr>
              <a:defRPr>
                <a:latin typeface="Arial"/>
                <a:ea typeface="Arial"/>
                <a:cs typeface="Arial"/>
                <a:sym typeface="Arial"/>
              </a:defRPr>
            </a:pPr>
            <a:endParaRPr/>
          </a:p>
        </p:txBody>
      </p:sp>
      <p:sp>
        <p:nvSpPr>
          <p:cNvPr id="25" name="Días: 1 y 2 de Diciembre de 2021…"/>
          <p:cNvSpPr txBox="1"/>
          <p:nvPr/>
        </p:nvSpPr>
        <p:spPr>
          <a:xfrm>
            <a:off x="5186044" y="4508500"/>
            <a:ext cx="4718687" cy="2186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a:solidFill>
                  <a:srgbClr val="800080"/>
                </a:solidFill>
                <a:latin typeface="Arial Narrow"/>
                <a:ea typeface="Arial Narrow"/>
                <a:cs typeface="Arial Narrow"/>
                <a:sym typeface="Arial Narrow"/>
              </a:defRPr>
            </a:pPr>
            <a:r>
              <a:t>Días:</a:t>
            </a:r>
            <a:r>
              <a:rPr b="0">
                <a:solidFill>
                  <a:srgbClr val="000000"/>
                </a:solidFill>
              </a:rPr>
              <a:t> 1 y 2 de Diciembre de 2021</a:t>
            </a:r>
          </a:p>
          <a:p>
            <a:pPr>
              <a:defRPr sz="1000" b="1">
                <a:solidFill>
                  <a:srgbClr val="800080"/>
                </a:solidFill>
                <a:latin typeface="Arial Narrow"/>
                <a:ea typeface="Arial Narrow"/>
                <a:cs typeface="Arial Narrow"/>
                <a:sym typeface="Arial Narrow"/>
              </a:defRPr>
            </a:pPr>
            <a:r>
              <a:t>Lugar:</a:t>
            </a:r>
            <a:r>
              <a:rPr b="0">
                <a:solidFill>
                  <a:srgbClr val="000000"/>
                </a:solidFill>
              </a:rPr>
              <a:t> Salón de Actos IdiPAZ y Servicio de Cirugía Experimental, planta -1, Edificio Investigación, IdiPAZ</a:t>
            </a:r>
          </a:p>
          <a:p>
            <a:pPr>
              <a:defRPr sz="1000" b="1">
                <a:solidFill>
                  <a:srgbClr val="660066"/>
                </a:solidFill>
                <a:latin typeface="Arial Narrow"/>
                <a:ea typeface="Arial Narrow"/>
                <a:cs typeface="Arial Narrow"/>
                <a:sym typeface="Arial Narrow"/>
              </a:defRPr>
            </a:pPr>
            <a:r>
              <a:t>Directora: </a:t>
            </a:r>
            <a:r>
              <a:rPr b="0">
                <a:solidFill>
                  <a:srgbClr val="000000"/>
                </a:solidFill>
              </a:rPr>
              <a:t>Dra.</a:t>
            </a:r>
            <a:r>
              <a:rPr b="0"/>
              <a:t> </a:t>
            </a:r>
            <a:r>
              <a:rPr b="0">
                <a:solidFill>
                  <a:srgbClr val="000000"/>
                </a:solidFill>
              </a:rPr>
              <a:t>María Gutiérrez Fernández</a:t>
            </a:r>
          </a:p>
          <a:p>
            <a:pPr>
              <a:defRPr sz="1000" b="1">
                <a:solidFill>
                  <a:srgbClr val="660066"/>
                </a:solidFill>
                <a:latin typeface="Arial Narrow"/>
                <a:ea typeface="Arial Narrow"/>
                <a:cs typeface="Arial Narrow"/>
                <a:sym typeface="Arial Narrow"/>
              </a:defRPr>
            </a:pPr>
            <a:r>
              <a:t>Organización: </a:t>
            </a:r>
            <a:r>
              <a:rPr b="0">
                <a:solidFill>
                  <a:srgbClr val="000000"/>
                </a:solidFill>
              </a:rPr>
              <a:t>Dra.</a:t>
            </a:r>
            <a:r>
              <a:t> </a:t>
            </a:r>
            <a:r>
              <a:rPr b="0">
                <a:solidFill>
                  <a:srgbClr val="000000"/>
                </a:solidFill>
              </a:rPr>
              <a:t>María Gutiérrez Fernández/ Dra. Laura Otero Ortega</a:t>
            </a:r>
          </a:p>
          <a:p>
            <a:pPr>
              <a:defRPr sz="1000">
                <a:latin typeface="Arial Narrow"/>
                <a:ea typeface="Arial Narrow"/>
                <a:cs typeface="Arial Narrow"/>
                <a:sym typeface="Arial Narrow"/>
              </a:defRPr>
            </a:pPr>
            <a:endParaRPr b="0">
              <a:solidFill>
                <a:srgbClr val="000000"/>
              </a:solidFill>
            </a:endParaRPr>
          </a:p>
          <a:p>
            <a:pPr>
              <a:defRPr sz="1000" b="1">
                <a:solidFill>
                  <a:srgbClr val="660066"/>
                </a:solidFill>
                <a:latin typeface="Arial Narrow"/>
                <a:ea typeface="Arial Narrow"/>
                <a:cs typeface="Arial Narrow"/>
                <a:sym typeface="Arial Narrow"/>
              </a:defRPr>
            </a:pPr>
            <a:r>
              <a:t>Director Escuela  UAM de Ciencias Neurológicas. Cátedra de Neurología: </a:t>
            </a:r>
            <a:r>
              <a:rPr b="0">
                <a:solidFill>
                  <a:srgbClr val="000000"/>
                </a:solidFill>
              </a:rPr>
              <a:t>Prof. Exuperio Díez- Tejedor.</a:t>
            </a:r>
          </a:p>
          <a:p>
            <a:pPr>
              <a:defRPr sz="1000">
                <a:latin typeface="Arial Narrow"/>
                <a:ea typeface="Arial Narrow"/>
                <a:cs typeface="Arial Narrow"/>
                <a:sym typeface="Arial Narrow"/>
              </a:defRPr>
            </a:pPr>
            <a:endParaRPr b="0">
              <a:solidFill>
                <a:srgbClr val="000000"/>
              </a:solidFill>
            </a:endParaRPr>
          </a:p>
          <a:p>
            <a:pPr>
              <a:defRPr sz="1000" b="1">
                <a:solidFill>
                  <a:srgbClr val="660066"/>
                </a:solidFill>
                <a:latin typeface="Arial Narrow"/>
                <a:ea typeface="Arial Narrow"/>
                <a:cs typeface="Arial Narrow"/>
                <a:sym typeface="Arial Narrow"/>
              </a:defRPr>
            </a:pPr>
            <a:r>
              <a:t>Inscripción</a:t>
            </a:r>
            <a:r>
              <a:rPr b="0">
                <a:solidFill>
                  <a:srgbClr val="000000"/>
                </a:solidFill>
              </a:rPr>
              <a:t> </a:t>
            </a:r>
            <a:r>
              <a:t>a la Fundación para la Investigación Biomédica del Hospital Universitario La Paz: </a:t>
            </a:r>
            <a:r>
              <a:rPr b="0">
                <a:solidFill>
                  <a:srgbClr val="000000"/>
                </a:solidFill>
              </a:rPr>
              <a:t>Persona de contacto: Nathalia García o Francisco Gil</a:t>
            </a:r>
          </a:p>
          <a:p>
            <a:pPr>
              <a:defRPr sz="1000">
                <a:latin typeface="Arial Narrow"/>
                <a:ea typeface="Arial Narrow"/>
                <a:cs typeface="Arial Narrow"/>
                <a:sym typeface="Arial Narrow"/>
              </a:defRPr>
            </a:pPr>
            <a:r>
              <a:t>Teléfono: 91 727 75 76. Email: </a:t>
            </a:r>
            <a:r>
              <a:rPr u="sng">
                <a:solidFill>
                  <a:srgbClr val="0000FF"/>
                </a:solidFill>
                <a:uFill>
                  <a:solidFill>
                    <a:srgbClr val="0000FF"/>
                  </a:solidFill>
                </a:uFill>
                <a:hlinkClick r:id="rId2"/>
              </a:rPr>
              <a:t>cursos@idipaz.es</a:t>
            </a:r>
            <a:r>
              <a:t>; </a:t>
            </a:r>
            <a:r>
              <a:rPr u="sng">
                <a:solidFill>
                  <a:srgbClr val="0000FF"/>
                </a:solidFill>
                <a:uFill>
                  <a:solidFill>
                    <a:srgbClr val="0000FF"/>
                  </a:solidFill>
                </a:uFill>
                <a:hlinkClick r:id="rId3"/>
              </a:rPr>
              <a:t>mgutierrezfernandez@salud.madrid.org</a:t>
            </a:r>
          </a:p>
          <a:p>
            <a:pPr>
              <a:defRPr sz="1000" b="1">
                <a:solidFill>
                  <a:srgbClr val="660066"/>
                </a:solidFill>
                <a:latin typeface="Arial Narrow"/>
                <a:ea typeface="Arial Narrow"/>
                <a:cs typeface="Arial Narrow"/>
                <a:sym typeface="Arial Narrow"/>
              </a:defRPr>
            </a:pPr>
            <a:r>
              <a:t>Cuota inscripción: </a:t>
            </a:r>
            <a:r>
              <a:rPr b="0">
                <a:solidFill>
                  <a:srgbClr val="000000"/>
                </a:solidFill>
              </a:rPr>
              <a:t>450 €</a:t>
            </a:r>
          </a:p>
          <a:p>
            <a:pPr>
              <a:defRPr sz="1000" b="1">
                <a:solidFill>
                  <a:srgbClr val="660066"/>
                </a:solidFill>
                <a:latin typeface="Arial Narrow"/>
                <a:ea typeface="Arial Narrow"/>
                <a:cs typeface="Arial Narrow"/>
                <a:sym typeface="Arial Narrow"/>
              </a:defRPr>
            </a:pPr>
            <a:r>
              <a:t>Plazas ofertadas: </a:t>
            </a:r>
            <a:r>
              <a:rPr b="0">
                <a:solidFill>
                  <a:srgbClr val="000000"/>
                </a:solidFill>
              </a:rPr>
              <a:t>12 alumnos</a:t>
            </a:r>
          </a:p>
        </p:txBody>
      </p:sp>
      <p:pic>
        <p:nvPicPr>
          <p:cNvPr id="26" name="L07_lapaz_idipaz baja" descr="L07_lapaz_idipaz baja"/>
          <p:cNvPicPr>
            <a:picLocks noChangeAspect="1"/>
          </p:cNvPicPr>
          <p:nvPr/>
        </p:nvPicPr>
        <p:blipFill>
          <a:blip r:embed="rId4">
            <a:extLst/>
          </a:blip>
          <a:srcRect l="76776"/>
          <a:stretch>
            <a:fillRect/>
          </a:stretch>
        </p:blipFill>
        <p:spPr>
          <a:xfrm>
            <a:off x="5804693" y="610238"/>
            <a:ext cx="881064" cy="426399"/>
          </a:xfrm>
          <a:prstGeom prst="rect">
            <a:avLst/>
          </a:prstGeom>
          <a:ln w="12700">
            <a:miter lim="400000"/>
          </a:ln>
        </p:spPr>
      </p:pic>
      <p:sp>
        <p:nvSpPr>
          <p:cNvPr id="27" name="Francisco Campos. Laboratorio de Investigación de Neurociencias Clínicas. Instituto de Investigación Santiago de Compostela (IDIS), Santiago de Compostela…"/>
          <p:cNvSpPr txBox="1"/>
          <p:nvPr/>
        </p:nvSpPr>
        <p:spPr>
          <a:xfrm>
            <a:off x="299719" y="391604"/>
            <a:ext cx="4591687" cy="4306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nSpc>
                <a:spcPct val="120000"/>
              </a:lnSpc>
              <a:spcBef>
                <a:spcPts val="200"/>
              </a:spcBef>
              <a:defRPr sz="900" b="1">
                <a:latin typeface="Cambria"/>
                <a:ea typeface="Cambria"/>
                <a:cs typeface="Cambria"/>
                <a:sym typeface="Cambria"/>
              </a:defRPr>
            </a:pPr>
            <a:r>
              <a:rPr dirty="0"/>
              <a:t>Francisco Campos. </a:t>
            </a:r>
            <a:r>
              <a:rPr b="0" dirty="0" err="1"/>
              <a:t>Laboratorio</a:t>
            </a:r>
            <a:r>
              <a:rPr b="0" dirty="0"/>
              <a:t> de </a:t>
            </a:r>
            <a:r>
              <a:rPr b="0" dirty="0" err="1"/>
              <a:t>Investigación</a:t>
            </a:r>
            <a:r>
              <a:rPr b="0" dirty="0"/>
              <a:t> de </a:t>
            </a:r>
            <a:r>
              <a:rPr b="0" dirty="0" err="1"/>
              <a:t>Neurociencias</a:t>
            </a:r>
            <a:r>
              <a:rPr b="0" dirty="0"/>
              <a:t> </a:t>
            </a:r>
            <a:r>
              <a:rPr b="0" dirty="0" err="1"/>
              <a:t>Clínicas</a:t>
            </a:r>
            <a:r>
              <a:rPr b="0" dirty="0"/>
              <a:t>. </a:t>
            </a:r>
            <a:r>
              <a:rPr b="0" dirty="0" err="1"/>
              <a:t>Instituto</a:t>
            </a:r>
            <a:r>
              <a:rPr b="0" dirty="0"/>
              <a:t> de </a:t>
            </a:r>
            <a:r>
              <a:rPr b="0" dirty="0" err="1"/>
              <a:t>Investigación</a:t>
            </a:r>
            <a:r>
              <a:rPr b="0" dirty="0"/>
              <a:t> Santiago de </a:t>
            </a:r>
            <a:r>
              <a:rPr b="0" dirty="0" err="1"/>
              <a:t>Compostela</a:t>
            </a:r>
            <a:r>
              <a:rPr b="0" dirty="0"/>
              <a:t> (IDIS), Santiago de </a:t>
            </a:r>
            <a:r>
              <a:rPr b="0" dirty="0" err="1"/>
              <a:t>Compostela</a:t>
            </a:r>
            <a:endParaRPr b="0" dirty="0"/>
          </a:p>
          <a:p>
            <a:pPr>
              <a:lnSpc>
                <a:spcPct val="120000"/>
              </a:lnSpc>
              <a:spcBef>
                <a:spcPts val="200"/>
              </a:spcBef>
              <a:defRPr sz="900" b="1">
                <a:latin typeface="Cambria"/>
                <a:ea typeface="Cambria"/>
                <a:cs typeface="Cambria"/>
                <a:sym typeface="Cambria"/>
              </a:defRPr>
            </a:pPr>
            <a:r>
              <a:rPr dirty="0" err="1"/>
              <a:t>Exuperio</a:t>
            </a:r>
            <a:r>
              <a:rPr dirty="0"/>
              <a:t> </a:t>
            </a:r>
            <a:r>
              <a:rPr dirty="0" err="1"/>
              <a:t>Díez</a:t>
            </a:r>
            <a:r>
              <a:rPr dirty="0"/>
              <a:t> </a:t>
            </a:r>
            <a:r>
              <a:rPr dirty="0" err="1"/>
              <a:t>Tejedor</a:t>
            </a:r>
            <a:r>
              <a:rPr dirty="0"/>
              <a:t>. </a:t>
            </a:r>
            <a:r>
              <a:rPr b="0" dirty="0" err="1"/>
              <a:t>Servicio</a:t>
            </a:r>
            <a:r>
              <a:rPr b="0" dirty="0"/>
              <a:t> de </a:t>
            </a:r>
            <a:r>
              <a:rPr b="0" dirty="0" err="1"/>
              <a:t>Neurología</a:t>
            </a:r>
            <a:r>
              <a:rPr b="0" dirty="0"/>
              <a:t> y Centro de Ictus . </a:t>
            </a:r>
            <a:r>
              <a:rPr b="0" dirty="0" err="1"/>
              <a:t>Laboratorio</a:t>
            </a:r>
            <a:r>
              <a:rPr b="0" dirty="0"/>
              <a:t> Cerebrovascular,. Hospital </a:t>
            </a:r>
            <a:r>
              <a:rPr b="0" dirty="0" err="1"/>
              <a:t>Universitario</a:t>
            </a:r>
            <a:r>
              <a:rPr b="0" dirty="0"/>
              <a:t> La Paz, </a:t>
            </a:r>
            <a:r>
              <a:rPr b="0" dirty="0" err="1"/>
              <a:t>Instituto</a:t>
            </a:r>
            <a:r>
              <a:rPr b="0" dirty="0"/>
              <a:t> de </a:t>
            </a:r>
            <a:r>
              <a:rPr b="0" dirty="0" err="1"/>
              <a:t>Investigación</a:t>
            </a:r>
            <a:r>
              <a:rPr b="0" dirty="0"/>
              <a:t> del Hospital </a:t>
            </a:r>
            <a:r>
              <a:rPr b="0" dirty="0" err="1"/>
              <a:t>Universitario</a:t>
            </a:r>
            <a:r>
              <a:rPr b="0" dirty="0"/>
              <a:t> La Paz (</a:t>
            </a:r>
            <a:r>
              <a:rPr b="0" dirty="0" err="1"/>
              <a:t>IdiPAZ</a:t>
            </a:r>
            <a:r>
              <a:rPr b="0" dirty="0"/>
              <a:t>), UAM, Madrid</a:t>
            </a:r>
          </a:p>
          <a:p>
            <a:pPr>
              <a:lnSpc>
                <a:spcPct val="120000"/>
              </a:lnSpc>
              <a:spcBef>
                <a:spcPts val="200"/>
              </a:spcBef>
              <a:defRPr sz="900" b="1">
                <a:latin typeface="Cambria"/>
                <a:ea typeface="Cambria"/>
                <a:cs typeface="Cambria"/>
                <a:sym typeface="Cambria"/>
              </a:defRPr>
            </a:pPr>
            <a:r>
              <a:rPr dirty="0" err="1"/>
              <a:t>Iván</a:t>
            </a:r>
            <a:r>
              <a:rPr dirty="0"/>
              <a:t> </a:t>
            </a:r>
            <a:r>
              <a:rPr dirty="0" err="1"/>
              <a:t>García</a:t>
            </a:r>
            <a:r>
              <a:rPr dirty="0"/>
              <a:t> </a:t>
            </a:r>
            <a:r>
              <a:rPr dirty="0" err="1"/>
              <a:t>Suárez</a:t>
            </a:r>
            <a:r>
              <a:rPr dirty="0"/>
              <a:t>. </a:t>
            </a:r>
            <a:r>
              <a:rPr b="0" dirty="0" err="1"/>
              <a:t>Servicio</a:t>
            </a:r>
            <a:r>
              <a:rPr b="0" dirty="0"/>
              <a:t> de </a:t>
            </a:r>
            <a:r>
              <a:rPr b="0" dirty="0" err="1"/>
              <a:t>Urgencias</a:t>
            </a:r>
            <a:r>
              <a:rPr b="0" dirty="0"/>
              <a:t>. Hospital </a:t>
            </a:r>
            <a:r>
              <a:rPr b="0" dirty="0" err="1"/>
              <a:t>Universitario</a:t>
            </a:r>
            <a:r>
              <a:rPr b="0" dirty="0"/>
              <a:t> San </a:t>
            </a:r>
            <a:r>
              <a:rPr b="0" dirty="0" err="1"/>
              <a:t>Agustín</a:t>
            </a:r>
            <a:r>
              <a:rPr b="0" dirty="0">
                <a:solidFill>
                  <a:schemeClr val="tx1"/>
                </a:solidFill>
              </a:rPr>
              <a:t>, </a:t>
            </a:r>
            <a:r>
              <a:rPr b="0" dirty="0" err="1">
                <a:solidFill>
                  <a:schemeClr val="tx1"/>
                </a:solidFill>
              </a:rPr>
              <a:t>Avilés</a:t>
            </a:r>
            <a:r>
              <a:rPr b="0" dirty="0">
                <a:solidFill>
                  <a:schemeClr val="tx1"/>
                </a:solidFill>
              </a:rPr>
              <a:t>, </a:t>
            </a:r>
            <a:r>
              <a:rPr b="0" dirty="0"/>
              <a:t>Asturias</a:t>
            </a:r>
          </a:p>
          <a:p>
            <a:pPr>
              <a:lnSpc>
                <a:spcPct val="120000"/>
              </a:lnSpc>
              <a:spcBef>
                <a:spcPts val="200"/>
              </a:spcBef>
              <a:defRPr sz="900" b="1">
                <a:latin typeface="Cambria"/>
                <a:ea typeface="Cambria"/>
                <a:cs typeface="Cambria"/>
                <a:sym typeface="Cambria"/>
              </a:defRPr>
            </a:pPr>
            <a:r>
              <a:rPr dirty="0"/>
              <a:t>María del Carmen Gómez de </a:t>
            </a:r>
            <a:r>
              <a:rPr dirty="0" err="1"/>
              <a:t>Frutos</a:t>
            </a:r>
            <a:r>
              <a:rPr dirty="0"/>
              <a:t>. </a:t>
            </a:r>
            <a:r>
              <a:rPr b="0" dirty="0" err="1"/>
              <a:t>Laboratorio</a:t>
            </a:r>
            <a:r>
              <a:rPr b="0" dirty="0"/>
              <a:t> Cerebrovascular, </a:t>
            </a:r>
            <a:r>
              <a:rPr b="0" dirty="0" err="1"/>
              <a:t>Servicio</a:t>
            </a:r>
            <a:r>
              <a:rPr b="0" dirty="0"/>
              <a:t> de </a:t>
            </a:r>
            <a:r>
              <a:rPr b="0" dirty="0" err="1"/>
              <a:t>Neurología</a:t>
            </a:r>
            <a:r>
              <a:rPr b="0" dirty="0"/>
              <a:t> y Centro de Ictus. </a:t>
            </a:r>
            <a:r>
              <a:rPr b="0" dirty="0" err="1"/>
              <a:t>Instituto</a:t>
            </a:r>
            <a:r>
              <a:rPr b="0" dirty="0"/>
              <a:t> de </a:t>
            </a:r>
            <a:r>
              <a:rPr b="0" dirty="0" err="1"/>
              <a:t>Investigación</a:t>
            </a:r>
            <a:r>
              <a:rPr b="0" dirty="0"/>
              <a:t> del Hospital </a:t>
            </a:r>
            <a:r>
              <a:rPr b="0" dirty="0" err="1"/>
              <a:t>Universitario</a:t>
            </a:r>
            <a:r>
              <a:rPr b="0" dirty="0"/>
              <a:t> La Paz (</a:t>
            </a:r>
            <a:r>
              <a:rPr b="0" dirty="0" err="1"/>
              <a:t>IdiPAZ</a:t>
            </a:r>
            <a:r>
              <a:rPr b="0" dirty="0"/>
              <a:t>), Hospital </a:t>
            </a:r>
            <a:r>
              <a:rPr b="0" dirty="0" err="1"/>
              <a:t>Universitario</a:t>
            </a:r>
            <a:r>
              <a:rPr b="0" dirty="0"/>
              <a:t> La Paz, UAM, Madrid</a:t>
            </a:r>
          </a:p>
          <a:p>
            <a:pPr>
              <a:lnSpc>
                <a:spcPct val="120000"/>
              </a:lnSpc>
              <a:spcBef>
                <a:spcPts val="200"/>
              </a:spcBef>
              <a:defRPr sz="900" b="1">
                <a:latin typeface="Cambria"/>
                <a:ea typeface="Cambria"/>
                <a:cs typeface="Cambria"/>
                <a:sym typeface="Cambria"/>
              </a:defRPr>
            </a:pPr>
            <a:r>
              <a:rPr dirty="0"/>
              <a:t>María Gutiérrez </a:t>
            </a:r>
            <a:r>
              <a:rPr dirty="0" err="1"/>
              <a:t>Fernández</a:t>
            </a:r>
            <a:r>
              <a:rPr dirty="0"/>
              <a:t>. </a:t>
            </a:r>
            <a:r>
              <a:rPr b="0" dirty="0" err="1"/>
              <a:t>Laboratorio</a:t>
            </a:r>
            <a:r>
              <a:rPr b="0" dirty="0"/>
              <a:t> Cerebrovascular, </a:t>
            </a:r>
            <a:r>
              <a:rPr b="0" dirty="0" err="1"/>
              <a:t>Servicio</a:t>
            </a:r>
            <a:r>
              <a:rPr b="0" dirty="0"/>
              <a:t> de </a:t>
            </a:r>
            <a:r>
              <a:rPr b="0" dirty="0" err="1"/>
              <a:t>Neurología</a:t>
            </a:r>
            <a:r>
              <a:rPr b="0" dirty="0"/>
              <a:t> y Centro de Ictus. </a:t>
            </a:r>
            <a:r>
              <a:rPr b="0" dirty="0" err="1"/>
              <a:t>Instituto</a:t>
            </a:r>
            <a:r>
              <a:rPr b="0" dirty="0"/>
              <a:t> de </a:t>
            </a:r>
            <a:r>
              <a:rPr b="0" dirty="0" err="1"/>
              <a:t>Investigación</a:t>
            </a:r>
            <a:r>
              <a:rPr b="0" dirty="0"/>
              <a:t> del Hospital </a:t>
            </a:r>
            <a:r>
              <a:rPr b="0" dirty="0" err="1"/>
              <a:t>Universitario</a:t>
            </a:r>
            <a:r>
              <a:rPr b="0" dirty="0"/>
              <a:t> La Paz (</a:t>
            </a:r>
            <a:r>
              <a:rPr b="0" dirty="0" err="1"/>
              <a:t>IdiPAZ</a:t>
            </a:r>
            <a:r>
              <a:rPr b="0" dirty="0"/>
              <a:t>), Hospital </a:t>
            </a:r>
            <a:r>
              <a:rPr b="0" dirty="0" err="1"/>
              <a:t>Universitario</a:t>
            </a:r>
            <a:r>
              <a:rPr b="0" dirty="0"/>
              <a:t> La Paz, UAM, Madrid</a:t>
            </a:r>
          </a:p>
          <a:p>
            <a:pPr>
              <a:lnSpc>
                <a:spcPct val="120000"/>
              </a:lnSpc>
              <a:spcBef>
                <a:spcPts val="200"/>
              </a:spcBef>
              <a:defRPr sz="900" b="1">
                <a:latin typeface="Cambria"/>
                <a:ea typeface="Cambria"/>
                <a:cs typeface="Cambria"/>
                <a:sym typeface="Cambria"/>
              </a:defRPr>
            </a:pPr>
            <a:r>
              <a:rPr dirty="0"/>
              <a:t>Carlota Largo </a:t>
            </a:r>
            <a:r>
              <a:rPr dirty="0" err="1"/>
              <a:t>Aramburu</a:t>
            </a:r>
            <a:r>
              <a:rPr dirty="0"/>
              <a:t>. </a:t>
            </a:r>
            <a:r>
              <a:rPr b="0" dirty="0" err="1"/>
              <a:t>Servicio</a:t>
            </a:r>
            <a:r>
              <a:rPr b="0" dirty="0"/>
              <a:t> de </a:t>
            </a:r>
            <a:r>
              <a:rPr b="0" dirty="0" err="1"/>
              <a:t>Cirugía</a:t>
            </a:r>
            <a:r>
              <a:rPr b="0" dirty="0"/>
              <a:t> Experimental. </a:t>
            </a:r>
            <a:r>
              <a:rPr b="0" dirty="0" err="1"/>
              <a:t>Instituto</a:t>
            </a:r>
            <a:r>
              <a:rPr b="0" dirty="0"/>
              <a:t> de </a:t>
            </a:r>
            <a:r>
              <a:rPr b="0" dirty="0" err="1"/>
              <a:t>Investigación</a:t>
            </a:r>
            <a:r>
              <a:rPr b="0" dirty="0"/>
              <a:t> del Hospital </a:t>
            </a:r>
            <a:r>
              <a:rPr b="0" dirty="0" err="1"/>
              <a:t>Universitario</a:t>
            </a:r>
            <a:r>
              <a:rPr b="0" dirty="0"/>
              <a:t> La Paz (</a:t>
            </a:r>
            <a:r>
              <a:rPr b="0" dirty="0" err="1"/>
              <a:t>IdiPAZ</a:t>
            </a:r>
            <a:r>
              <a:rPr b="0" dirty="0"/>
              <a:t>), Madrid</a:t>
            </a:r>
          </a:p>
          <a:p>
            <a:pPr>
              <a:lnSpc>
                <a:spcPct val="120000"/>
              </a:lnSpc>
              <a:spcBef>
                <a:spcPts val="200"/>
              </a:spcBef>
              <a:defRPr sz="900" b="1">
                <a:latin typeface="Cambria"/>
                <a:ea typeface="Cambria"/>
                <a:cs typeface="Cambria"/>
                <a:sym typeface="Cambria"/>
              </a:defRPr>
            </a:pPr>
            <a:r>
              <a:rPr dirty="0"/>
              <a:t>Fernando </a:t>
            </a:r>
            <a:r>
              <a:rPr dirty="0" err="1"/>
              <a:t>Laso</a:t>
            </a:r>
            <a:r>
              <a:rPr dirty="0"/>
              <a:t> </a:t>
            </a:r>
            <a:r>
              <a:rPr dirty="0" err="1"/>
              <a:t>García</a:t>
            </a:r>
            <a:r>
              <a:rPr dirty="0"/>
              <a:t>. </a:t>
            </a:r>
            <a:r>
              <a:rPr b="0" dirty="0" err="1"/>
              <a:t>Laboratorio</a:t>
            </a:r>
            <a:r>
              <a:rPr b="0" dirty="0"/>
              <a:t> Cerebrovascular, </a:t>
            </a:r>
            <a:r>
              <a:rPr b="0" dirty="0" err="1"/>
              <a:t>Servicio</a:t>
            </a:r>
            <a:r>
              <a:rPr b="0" dirty="0"/>
              <a:t> de </a:t>
            </a:r>
            <a:r>
              <a:rPr b="0" dirty="0" err="1"/>
              <a:t>Neurología</a:t>
            </a:r>
            <a:r>
              <a:rPr b="0" dirty="0"/>
              <a:t> y Centro de Ictus. </a:t>
            </a:r>
            <a:r>
              <a:rPr b="0" dirty="0" err="1"/>
              <a:t>Instituto</a:t>
            </a:r>
            <a:r>
              <a:rPr b="0" dirty="0"/>
              <a:t> de </a:t>
            </a:r>
            <a:r>
              <a:rPr b="0" dirty="0" err="1"/>
              <a:t>Investigación</a:t>
            </a:r>
            <a:r>
              <a:rPr b="0" dirty="0"/>
              <a:t> del Hospital </a:t>
            </a:r>
            <a:r>
              <a:rPr b="0" dirty="0" err="1"/>
              <a:t>Universitario</a:t>
            </a:r>
            <a:r>
              <a:rPr b="0" dirty="0"/>
              <a:t> La Paz (</a:t>
            </a:r>
            <a:r>
              <a:rPr b="0" dirty="0" err="1"/>
              <a:t>IdiPAZ</a:t>
            </a:r>
            <a:r>
              <a:rPr b="0" dirty="0"/>
              <a:t>), Hospital </a:t>
            </a:r>
            <a:r>
              <a:rPr b="0" dirty="0" err="1"/>
              <a:t>Universitario</a:t>
            </a:r>
            <a:r>
              <a:rPr b="0" dirty="0"/>
              <a:t> La Paz, UAM, Madrid</a:t>
            </a:r>
          </a:p>
          <a:p>
            <a:pPr>
              <a:lnSpc>
                <a:spcPct val="120000"/>
              </a:lnSpc>
              <a:spcBef>
                <a:spcPts val="200"/>
              </a:spcBef>
              <a:defRPr sz="900" b="1">
                <a:latin typeface="Cambria"/>
                <a:ea typeface="Cambria"/>
                <a:cs typeface="Cambria"/>
                <a:sym typeface="Cambria"/>
              </a:defRPr>
            </a:pPr>
            <a:r>
              <a:rPr dirty="0"/>
              <a:t>Laura Otero Ortega. </a:t>
            </a:r>
            <a:r>
              <a:rPr b="0" dirty="0" err="1"/>
              <a:t>Laboratorio</a:t>
            </a:r>
            <a:r>
              <a:rPr b="0" dirty="0"/>
              <a:t> Cerebrovascular, </a:t>
            </a:r>
            <a:r>
              <a:rPr b="0" dirty="0" err="1"/>
              <a:t>Servicio</a:t>
            </a:r>
            <a:r>
              <a:rPr b="0" dirty="0"/>
              <a:t> de </a:t>
            </a:r>
            <a:r>
              <a:rPr b="0" dirty="0" err="1"/>
              <a:t>Neurología</a:t>
            </a:r>
            <a:r>
              <a:rPr b="0" dirty="0"/>
              <a:t> y Centro de Ictus. </a:t>
            </a:r>
            <a:r>
              <a:rPr b="0" dirty="0" err="1"/>
              <a:t>Instituto</a:t>
            </a:r>
            <a:r>
              <a:rPr b="0" dirty="0"/>
              <a:t> de </a:t>
            </a:r>
            <a:r>
              <a:rPr b="0" dirty="0" err="1"/>
              <a:t>Investigación</a:t>
            </a:r>
            <a:r>
              <a:rPr b="0" dirty="0"/>
              <a:t> del Hospital </a:t>
            </a:r>
            <a:r>
              <a:rPr b="0" dirty="0" err="1"/>
              <a:t>Universitario</a:t>
            </a:r>
            <a:r>
              <a:rPr b="0" dirty="0"/>
              <a:t> La Paz (</a:t>
            </a:r>
            <a:r>
              <a:rPr b="0" dirty="0" err="1"/>
              <a:t>IdiPAZ</a:t>
            </a:r>
            <a:r>
              <a:rPr b="0" dirty="0"/>
              <a:t>), Hospital </a:t>
            </a:r>
            <a:r>
              <a:rPr b="0" dirty="0" err="1"/>
              <a:t>Universitario</a:t>
            </a:r>
            <a:r>
              <a:rPr b="0" dirty="0"/>
              <a:t> La Paz, UAM, Madrid</a:t>
            </a:r>
          </a:p>
          <a:p>
            <a:pPr>
              <a:lnSpc>
                <a:spcPct val="120000"/>
              </a:lnSpc>
              <a:spcBef>
                <a:spcPts val="200"/>
              </a:spcBef>
              <a:defRPr sz="900" b="1">
                <a:latin typeface="Cambria"/>
                <a:ea typeface="Cambria"/>
                <a:cs typeface="Cambria"/>
                <a:sym typeface="Cambria"/>
              </a:defRPr>
            </a:pPr>
            <a:r>
              <a:rPr dirty="0"/>
              <a:t>María Pérez </a:t>
            </a:r>
            <a:r>
              <a:rPr dirty="0" err="1"/>
              <a:t>Mato</a:t>
            </a:r>
            <a:r>
              <a:rPr dirty="0"/>
              <a:t>. </a:t>
            </a:r>
            <a:r>
              <a:rPr b="0" dirty="0" err="1"/>
              <a:t>Laboratorio</a:t>
            </a:r>
            <a:r>
              <a:rPr b="0" dirty="0"/>
              <a:t> Cerebrovascular, </a:t>
            </a:r>
            <a:r>
              <a:rPr b="0" dirty="0" err="1"/>
              <a:t>Servicio</a:t>
            </a:r>
            <a:r>
              <a:rPr b="0" dirty="0"/>
              <a:t> de </a:t>
            </a:r>
            <a:r>
              <a:rPr b="0" dirty="0" err="1"/>
              <a:t>Neurología</a:t>
            </a:r>
            <a:r>
              <a:rPr b="0" dirty="0"/>
              <a:t> y Centro de Ictus. </a:t>
            </a:r>
            <a:r>
              <a:rPr b="0" dirty="0" err="1"/>
              <a:t>Instituto</a:t>
            </a:r>
            <a:r>
              <a:rPr b="0" dirty="0"/>
              <a:t> de </a:t>
            </a:r>
            <a:r>
              <a:rPr b="0" dirty="0" err="1"/>
              <a:t>Investigación</a:t>
            </a:r>
            <a:r>
              <a:rPr b="0" dirty="0"/>
              <a:t> del Hospital </a:t>
            </a:r>
            <a:r>
              <a:rPr b="0" dirty="0" err="1"/>
              <a:t>Universitario</a:t>
            </a:r>
            <a:r>
              <a:rPr b="0" dirty="0"/>
              <a:t> La Paz (</a:t>
            </a:r>
            <a:r>
              <a:rPr b="0" dirty="0" err="1"/>
              <a:t>IdiPAZ</a:t>
            </a:r>
            <a:r>
              <a:rPr b="0" dirty="0"/>
              <a:t>), Hospital </a:t>
            </a:r>
            <a:r>
              <a:rPr b="0" dirty="0" err="1"/>
              <a:t>Universitario</a:t>
            </a:r>
            <a:r>
              <a:rPr b="0" dirty="0"/>
              <a:t> La Paz, UAM, Madrid</a:t>
            </a:r>
          </a:p>
        </p:txBody>
      </p:sp>
      <p:pic>
        <p:nvPicPr>
          <p:cNvPr id="28" name="Copia de Logo Fundacion G" descr="Copia de Logo Fundacion G"/>
          <p:cNvPicPr>
            <a:picLocks noChangeAspect="1"/>
          </p:cNvPicPr>
          <p:nvPr/>
        </p:nvPicPr>
        <p:blipFill>
          <a:blip r:embed="rId5">
            <a:extLst/>
          </a:blip>
          <a:stretch>
            <a:fillRect/>
          </a:stretch>
        </p:blipFill>
        <p:spPr>
          <a:xfrm>
            <a:off x="5140325" y="250825"/>
            <a:ext cx="2209800" cy="330200"/>
          </a:xfrm>
          <a:prstGeom prst="rect">
            <a:avLst/>
          </a:prstGeom>
          <a:ln w="12700">
            <a:miter lim="400000"/>
          </a:ln>
        </p:spPr>
      </p:pic>
      <p:pic>
        <p:nvPicPr>
          <p:cNvPr id="29" name="image.png" descr="image.png"/>
          <p:cNvPicPr>
            <a:picLocks noChangeAspect="1"/>
          </p:cNvPicPr>
          <p:nvPr/>
        </p:nvPicPr>
        <p:blipFill>
          <a:blip r:embed="rId6">
            <a:extLst/>
          </a:blip>
          <a:srcRect l="39910" t="22433" r="43806" b="69398"/>
          <a:stretch>
            <a:fillRect/>
          </a:stretch>
        </p:blipFill>
        <p:spPr>
          <a:xfrm>
            <a:off x="265030" y="6406355"/>
            <a:ext cx="1114426" cy="315914"/>
          </a:xfrm>
          <a:prstGeom prst="rect">
            <a:avLst/>
          </a:prstGeom>
          <a:ln w="12700">
            <a:miter lim="400000"/>
          </a:ln>
        </p:spPr>
      </p:pic>
      <p:pic>
        <p:nvPicPr>
          <p:cNvPr id="30" name="Resultado de imagen de instituto de salud carlos III&quot;" descr="Resultado de imagen de instituto de salud carlos III&quot;"/>
          <p:cNvPicPr>
            <a:picLocks noChangeAspect="1"/>
          </p:cNvPicPr>
          <p:nvPr/>
        </p:nvPicPr>
        <p:blipFill>
          <a:blip r:embed="rId7">
            <a:extLst/>
          </a:blip>
          <a:stretch>
            <a:fillRect/>
          </a:stretch>
        </p:blipFill>
        <p:spPr>
          <a:xfrm>
            <a:off x="1457322" y="6356904"/>
            <a:ext cx="336551" cy="454026"/>
          </a:xfrm>
          <a:prstGeom prst="rect">
            <a:avLst/>
          </a:prstGeom>
          <a:ln w="12700">
            <a:miter lim="400000"/>
          </a:ln>
        </p:spPr>
      </p:pic>
      <p:pic>
        <p:nvPicPr>
          <p:cNvPr id="31" name="image.png" descr="image.png"/>
          <p:cNvPicPr>
            <a:picLocks noChangeAspect="1"/>
          </p:cNvPicPr>
          <p:nvPr/>
        </p:nvPicPr>
        <p:blipFill>
          <a:blip r:embed="rId8">
            <a:extLst/>
          </a:blip>
          <a:stretch>
            <a:fillRect/>
          </a:stretch>
        </p:blipFill>
        <p:spPr>
          <a:xfrm>
            <a:off x="2079464" y="6453187"/>
            <a:ext cx="720726" cy="339725"/>
          </a:xfrm>
          <a:prstGeom prst="rect">
            <a:avLst/>
          </a:prstGeom>
          <a:ln w="12700">
            <a:miter lim="400000"/>
          </a:ln>
        </p:spPr>
      </p:pic>
      <p:pic>
        <p:nvPicPr>
          <p:cNvPr id="32" name="ligadura a vert" descr="ligadura a vert"/>
          <p:cNvPicPr>
            <a:picLocks noChangeAspect="1"/>
          </p:cNvPicPr>
          <p:nvPr/>
        </p:nvPicPr>
        <p:blipFill>
          <a:blip r:embed="rId9">
            <a:extLst/>
          </a:blip>
          <a:srcRect l="10658" t="5291" r="25389" b="20619"/>
          <a:stretch>
            <a:fillRect/>
          </a:stretch>
        </p:blipFill>
        <p:spPr>
          <a:xfrm>
            <a:off x="6815137" y="2305049"/>
            <a:ext cx="1228726" cy="993777"/>
          </a:xfrm>
          <a:prstGeom prst="rect">
            <a:avLst/>
          </a:prstGeom>
          <a:ln w="12700">
            <a:miter lim="400000"/>
          </a:ln>
        </p:spPr>
      </p:pic>
      <p:pic>
        <p:nvPicPr>
          <p:cNvPr id="33" name="image.png" descr="image.png"/>
          <p:cNvPicPr>
            <a:picLocks noChangeAspect="1"/>
          </p:cNvPicPr>
          <p:nvPr/>
        </p:nvPicPr>
        <p:blipFill>
          <a:blip r:embed="rId10">
            <a:extLst/>
          </a:blip>
          <a:stretch>
            <a:fillRect/>
          </a:stretch>
        </p:blipFill>
        <p:spPr>
          <a:xfrm>
            <a:off x="8091487" y="2298700"/>
            <a:ext cx="1325563" cy="1003300"/>
          </a:xfrm>
          <a:prstGeom prst="rect">
            <a:avLst/>
          </a:prstGeom>
          <a:ln w="12700">
            <a:miter lim="400000"/>
          </a:ln>
        </p:spPr>
      </p:pic>
      <p:pic>
        <p:nvPicPr>
          <p:cNvPr id="34" name="image.png" descr="image.png"/>
          <p:cNvPicPr>
            <a:picLocks noChangeAspect="1"/>
          </p:cNvPicPr>
          <p:nvPr/>
        </p:nvPicPr>
        <p:blipFill>
          <a:blip r:embed="rId11">
            <a:extLst/>
          </a:blip>
          <a:srcRect r="10699"/>
          <a:stretch>
            <a:fillRect/>
          </a:stretch>
        </p:blipFill>
        <p:spPr>
          <a:xfrm>
            <a:off x="5529262" y="2298700"/>
            <a:ext cx="1238251" cy="1000125"/>
          </a:xfrm>
          <a:prstGeom prst="rect">
            <a:avLst/>
          </a:prstGeom>
          <a:ln w="12700">
            <a:miter lim="400000"/>
          </a:ln>
        </p:spPr>
      </p:pic>
      <p:pic>
        <p:nvPicPr>
          <p:cNvPr id="35" name="image.png" descr="image.png"/>
          <p:cNvPicPr>
            <a:picLocks noChangeAspect="1"/>
          </p:cNvPicPr>
          <p:nvPr/>
        </p:nvPicPr>
        <p:blipFill>
          <a:blip r:embed="rId12">
            <a:extLst/>
          </a:blip>
          <a:stretch>
            <a:fillRect/>
          </a:stretch>
        </p:blipFill>
        <p:spPr>
          <a:xfrm>
            <a:off x="5600700" y="3432175"/>
            <a:ext cx="3756025" cy="933450"/>
          </a:xfrm>
          <a:prstGeom prst="rect">
            <a:avLst/>
          </a:prstGeom>
          <a:ln w="12700">
            <a:miter lim="400000"/>
          </a:ln>
        </p:spPr>
      </p:pic>
      <p:sp>
        <p:nvSpPr>
          <p:cNvPr id="36" name="Créditos…"/>
          <p:cNvSpPr txBox="1"/>
          <p:nvPr/>
        </p:nvSpPr>
        <p:spPr>
          <a:xfrm>
            <a:off x="291782" y="5610225"/>
            <a:ext cx="4445636" cy="510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000" b="1">
                <a:solidFill>
                  <a:srgbClr val="800080"/>
                </a:solidFill>
                <a:latin typeface="Arial Narrow"/>
                <a:ea typeface="Arial Narrow"/>
                <a:cs typeface="Arial Narrow"/>
                <a:sym typeface="Arial Narrow"/>
              </a:defRPr>
            </a:pPr>
            <a:r>
              <a:t>Créditos</a:t>
            </a:r>
          </a:p>
          <a:p>
            <a:pPr algn="just">
              <a:defRPr sz="1000">
                <a:latin typeface="Arial Narrow"/>
                <a:ea typeface="Arial Narrow"/>
                <a:cs typeface="Arial Narrow"/>
                <a:sym typeface="Arial Narrow"/>
              </a:defRPr>
            </a:pPr>
            <a:r>
              <a:t>Se ha solicitado acreditación del curso por la Comisión de Formación Continuada de la Profesiones Sanitarias de la Comunidad de Madrid -Sistema Nacional de Salud</a:t>
            </a:r>
          </a:p>
        </p:txBody>
      </p:sp>
      <p:sp>
        <p:nvSpPr>
          <p:cNvPr id="37" name="El precio incluye…"/>
          <p:cNvSpPr txBox="1"/>
          <p:nvPr/>
        </p:nvSpPr>
        <p:spPr>
          <a:xfrm>
            <a:off x="261619" y="4797425"/>
            <a:ext cx="4213862" cy="861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a:solidFill>
                  <a:srgbClr val="800080"/>
                </a:solidFill>
                <a:latin typeface="Arial Narrow"/>
                <a:ea typeface="Arial Narrow"/>
                <a:cs typeface="Arial Narrow"/>
                <a:sym typeface="Arial Narrow"/>
              </a:defRPr>
            </a:pPr>
            <a:r>
              <a:rPr dirty="0"/>
              <a:t>El </a:t>
            </a:r>
            <a:r>
              <a:rPr dirty="0" err="1"/>
              <a:t>precio</a:t>
            </a:r>
            <a:r>
              <a:rPr dirty="0"/>
              <a:t> </a:t>
            </a:r>
            <a:r>
              <a:rPr dirty="0" err="1"/>
              <a:t>incluye</a:t>
            </a:r>
            <a:endParaRPr dirty="0"/>
          </a:p>
          <a:p>
            <a:pPr>
              <a:defRPr sz="1000">
                <a:latin typeface="Arial Narrow"/>
                <a:ea typeface="Arial Narrow"/>
                <a:cs typeface="Arial Narrow"/>
                <a:sym typeface="Arial Narrow"/>
              </a:defRPr>
            </a:pPr>
            <a:r>
              <a:rPr dirty="0" err="1"/>
              <a:t>Microscopio</a:t>
            </a:r>
            <a:r>
              <a:rPr dirty="0"/>
              <a:t> </a:t>
            </a:r>
            <a:r>
              <a:rPr dirty="0" err="1"/>
              <a:t>quirúrgico</a:t>
            </a:r>
            <a:r>
              <a:rPr dirty="0"/>
              <a:t>,</a:t>
            </a:r>
            <a:r>
              <a:rPr dirty="0">
                <a:solidFill>
                  <a:schemeClr val="accent2"/>
                </a:solidFill>
              </a:rPr>
              <a:t> </a:t>
            </a:r>
            <a:r>
              <a:rPr sz="1000" dirty="0" err="1">
                <a:latin typeface="Arial Narrow"/>
                <a:ea typeface="Arial Narrow"/>
                <a:cs typeface="Arial Narrow"/>
              </a:rPr>
              <a:t>ecógrafo</a:t>
            </a:r>
            <a:r>
              <a:rPr sz="1000" dirty="0">
                <a:latin typeface="Arial Narrow"/>
                <a:ea typeface="Arial Narrow"/>
                <a:cs typeface="Arial Narrow"/>
              </a:rPr>
              <a:t> </a:t>
            </a:r>
            <a:r>
              <a:rPr dirty="0"/>
              <a:t>y </a:t>
            </a:r>
            <a:r>
              <a:rPr dirty="0" err="1"/>
              <a:t>caja</a:t>
            </a:r>
            <a:r>
              <a:rPr dirty="0"/>
              <a:t> de </a:t>
            </a:r>
            <a:r>
              <a:rPr dirty="0" err="1"/>
              <a:t>microcirugía</a:t>
            </a:r>
            <a:r>
              <a:rPr dirty="0"/>
              <a:t> </a:t>
            </a:r>
            <a:r>
              <a:rPr dirty="0" err="1"/>
              <a:t>durante</a:t>
            </a:r>
            <a:r>
              <a:rPr dirty="0"/>
              <a:t> </a:t>
            </a:r>
            <a:r>
              <a:rPr dirty="0" err="1"/>
              <a:t>las</a:t>
            </a:r>
            <a:r>
              <a:rPr dirty="0"/>
              <a:t> </a:t>
            </a:r>
            <a:r>
              <a:rPr dirty="0" err="1"/>
              <a:t>prácticas</a:t>
            </a:r>
            <a:endParaRPr b="1" dirty="0">
              <a:solidFill>
                <a:srgbClr val="800080"/>
              </a:solidFill>
            </a:endParaRPr>
          </a:p>
          <a:p>
            <a:pPr>
              <a:defRPr sz="1000">
                <a:latin typeface="Arial Narrow"/>
                <a:ea typeface="Arial Narrow"/>
                <a:cs typeface="Arial Narrow"/>
                <a:sym typeface="Arial Narrow"/>
              </a:defRPr>
            </a:pPr>
            <a:r>
              <a:rPr dirty="0" err="1"/>
              <a:t>Suturas</a:t>
            </a:r>
            <a:r>
              <a:rPr dirty="0"/>
              <a:t> y clamps de </a:t>
            </a:r>
            <a:r>
              <a:rPr dirty="0" err="1"/>
              <a:t>microcirugía</a:t>
            </a:r>
            <a:r>
              <a:rPr dirty="0"/>
              <a:t> </a:t>
            </a:r>
          </a:p>
          <a:p>
            <a:pPr>
              <a:defRPr sz="1000">
                <a:latin typeface="Arial Narrow"/>
                <a:ea typeface="Arial Narrow"/>
                <a:cs typeface="Arial Narrow"/>
                <a:sym typeface="Arial Narrow"/>
              </a:defRPr>
            </a:pPr>
            <a:r>
              <a:rPr dirty="0"/>
              <a:t>Material de </a:t>
            </a:r>
            <a:r>
              <a:rPr dirty="0" err="1"/>
              <a:t>prácticas</a:t>
            </a:r>
            <a:r>
              <a:rPr dirty="0"/>
              <a:t> en </a:t>
            </a:r>
            <a:r>
              <a:rPr dirty="0" err="1"/>
              <a:t>soporte</a:t>
            </a:r>
            <a:r>
              <a:rPr dirty="0"/>
              <a:t> </a:t>
            </a:r>
            <a:r>
              <a:rPr dirty="0" err="1"/>
              <a:t>informático</a:t>
            </a:r>
            <a:r>
              <a:rPr dirty="0"/>
              <a:t> </a:t>
            </a:r>
          </a:p>
          <a:p>
            <a:pPr>
              <a:defRPr sz="1000">
                <a:latin typeface="Arial Narrow"/>
                <a:ea typeface="Arial Narrow"/>
                <a:cs typeface="Arial Narrow"/>
                <a:sym typeface="Arial Narrow"/>
              </a:defRPr>
            </a:pPr>
            <a:r>
              <a:rPr dirty="0"/>
              <a:t>Cafés y </a:t>
            </a:r>
            <a:r>
              <a:rPr dirty="0" err="1"/>
              <a:t>Comidas</a:t>
            </a:r>
            <a:r>
              <a:rPr dirty="0"/>
              <a:t> de </a:t>
            </a:r>
            <a:r>
              <a:rPr dirty="0" err="1"/>
              <a:t>trabajo</a:t>
            </a:r>
            <a:endParaRPr dirty="0"/>
          </a:p>
        </p:txBody>
      </p:sp>
      <p:sp>
        <p:nvSpPr>
          <p:cNvPr id="38" name="Escuela UAM…"/>
          <p:cNvSpPr txBox="1"/>
          <p:nvPr/>
        </p:nvSpPr>
        <p:spPr>
          <a:xfrm>
            <a:off x="8416607" y="560387"/>
            <a:ext cx="1210311"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800">
                <a:solidFill>
                  <a:srgbClr val="C00000"/>
                </a:solidFill>
                <a:latin typeface="Cambria Math"/>
                <a:ea typeface="Cambria Math"/>
                <a:cs typeface="Cambria Math"/>
                <a:sym typeface="Cambria Math"/>
              </a:defRPr>
            </a:pPr>
            <a:r>
              <a:t>Escuela UAM </a:t>
            </a:r>
          </a:p>
          <a:p>
            <a:pPr algn="ctr">
              <a:defRPr sz="800">
                <a:solidFill>
                  <a:srgbClr val="C00000"/>
                </a:solidFill>
                <a:latin typeface="Cambria Math"/>
                <a:ea typeface="Cambria Math"/>
                <a:cs typeface="Cambria Math"/>
                <a:sym typeface="Cambria Math"/>
              </a:defRPr>
            </a:pPr>
            <a:r>
              <a:t>Neurociencias Clínicas</a:t>
            </a:r>
          </a:p>
        </p:txBody>
      </p:sp>
      <p:pic>
        <p:nvPicPr>
          <p:cNvPr id="39" name="Resultado de imagen de uam logo" descr="Resultado de imagen de uam logo"/>
          <p:cNvPicPr>
            <a:picLocks noChangeAspect="1"/>
          </p:cNvPicPr>
          <p:nvPr/>
        </p:nvPicPr>
        <p:blipFill>
          <a:blip r:embed="rId13">
            <a:extLst/>
          </a:blip>
          <a:stretch>
            <a:fillRect/>
          </a:stretch>
        </p:blipFill>
        <p:spPr>
          <a:xfrm>
            <a:off x="8624887" y="69850"/>
            <a:ext cx="792163" cy="419100"/>
          </a:xfrm>
          <a:prstGeom prst="rect">
            <a:avLst/>
          </a:prstGeom>
          <a:ln w="12700">
            <a:miter lim="400000"/>
          </a:ln>
        </p:spPr>
      </p:pic>
      <p:pic>
        <p:nvPicPr>
          <p:cNvPr id="40" name="image.png" descr="image.png"/>
          <p:cNvPicPr>
            <a:picLocks noChangeAspect="1"/>
          </p:cNvPicPr>
          <p:nvPr/>
        </p:nvPicPr>
        <p:blipFill>
          <a:blip r:embed="rId14">
            <a:extLst/>
          </a:blip>
          <a:stretch>
            <a:fillRect/>
          </a:stretch>
        </p:blipFill>
        <p:spPr>
          <a:xfrm>
            <a:off x="3061968" y="6383337"/>
            <a:ext cx="704851" cy="361950"/>
          </a:xfrm>
          <a:prstGeom prst="rect">
            <a:avLst/>
          </a:prstGeom>
          <a:ln w="12700">
            <a:miter lim="400000"/>
          </a:ln>
        </p:spPr>
      </p:pic>
      <p:pic>
        <p:nvPicPr>
          <p:cNvPr id="41" name="image.png" descr="image.png"/>
          <p:cNvPicPr>
            <a:picLocks noChangeAspect="1"/>
          </p:cNvPicPr>
          <p:nvPr/>
        </p:nvPicPr>
        <p:blipFill>
          <a:blip r:embed="rId15">
            <a:extLst/>
          </a:blip>
          <a:stretch>
            <a:fillRect/>
          </a:stretch>
        </p:blipFill>
        <p:spPr>
          <a:xfrm>
            <a:off x="3852543" y="6279117"/>
            <a:ext cx="828676" cy="531813"/>
          </a:xfrm>
          <a:prstGeom prst="rect">
            <a:avLst/>
          </a:prstGeom>
          <a:ln w="12700">
            <a:miter lim="400000"/>
          </a:ln>
        </p:spPr>
      </p:pic>
      <p:pic>
        <p:nvPicPr>
          <p:cNvPr id="2" name="Imagen 1"/>
          <p:cNvPicPr>
            <a:picLocks noChangeAspect="1"/>
          </p:cNvPicPr>
          <p:nvPr/>
        </p:nvPicPr>
        <p:blipFill rotWithShape="1">
          <a:blip r:embed="rId16"/>
          <a:srcRect l="49757" t="14598" r="34903" b="66858"/>
          <a:stretch/>
        </p:blipFill>
        <p:spPr>
          <a:xfrm>
            <a:off x="7350125" y="247192"/>
            <a:ext cx="968582" cy="658636"/>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Agrupar"/>
          <p:cNvGrpSpPr/>
          <p:nvPr/>
        </p:nvGrpSpPr>
        <p:grpSpPr>
          <a:xfrm>
            <a:off x="268285" y="2622867"/>
            <a:ext cx="3646490" cy="307341"/>
            <a:chOff x="0" y="0"/>
            <a:chExt cx="3646489" cy="307340"/>
          </a:xfrm>
        </p:grpSpPr>
        <p:sp>
          <p:nvSpPr>
            <p:cNvPr id="43" name="Figura"/>
            <p:cNvSpPr/>
            <p:nvPr/>
          </p:nvSpPr>
          <p:spPr>
            <a:xfrm>
              <a:off x="0" y="10794"/>
              <a:ext cx="3646490" cy="285752"/>
            </a:xfrm>
            <a:custGeom>
              <a:avLst/>
              <a:gdLst/>
              <a:ahLst/>
              <a:cxnLst>
                <a:cxn ang="0">
                  <a:pos x="wd2" y="hd2"/>
                </a:cxn>
                <a:cxn ang="5400000">
                  <a:pos x="wd2" y="hd2"/>
                </a:cxn>
                <a:cxn ang="10800000">
                  <a:pos x="wd2" y="hd2"/>
                </a:cxn>
                <a:cxn ang="16200000">
                  <a:pos x="wd2" y="hd2"/>
                </a:cxn>
              </a:cxnLst>
              <a:rect l="0" t="0" r="r" b="b"/>
              <a:pathLst>
                <a:path w="21600" h="21600" extrusionOk="0">
                  <a:moveTo>
                    <a:pt x="1490" y="0"/>
                  </a:moveTo>
                  <a:lnTo>
                    <a:pt x="21600" y="0"/>
                  </a:lnTo>
                  <a:lnTo>
                    <a:pt x="21600" y="10800"/>
                  </a:lnTo>
                  <a:cubicBezTo>
                    <a:pt x="21600" y="16765"/>
                    <a:pt x="20933" y="21600"/>
                    <a:pt x="20110" y="21600"/>
                  </a:cubicBezTo>
                  <a:lnTo>
                    <a:pt x="0" y="21600"/>
                  </a:lnTo>
                  <a:lnTo>
                    <a:pt x="0" y="10800"/>
                  </a:lnTo>
                  <a:lnTo>
                    <a:pt x="0" y="10800"/>
                  </a:lnTo>
                  <a:cubicBezTo>
                    <a:pt x="0" y="4835"/>
                    <a:pt x="667" y="0"/>
                    <a:pt x="1490" y="0"/>
                  </a:cubicBezTo>
                  <a:lnTo>
                    <a:pt x="1490" y="0"/>
                  </a:lnTo>
                  <a:close/>
                </a:path>
              </a:pathLst>
            </a:custGeom>
            <a:solidFill>
              <a:srgbClr val="1F497D"/>
            </a:solidFill>
            <a:ln w="12700" cap="flat">
              <a:noFill/>
              <a:miter lim="400000"/>
            </a:ln>
            <a:effectLst/>
          </p:spPr>
          <p:txBody>
            <a:bodyPr wrap="square" lIns="45719" tIns="45719" rIns="45719" bIns="45719" numCol="1" anchor="ctr">
              <a:noAutofit/>
            </a:bodyPr>
            <a:lstStyle/>
            <a:p>
              <a:pPr>
                <a:defRPr sz="1400" b="1" i="1">
                  <a:solidFill>
                    <a:srgbClr val="FFFFFF"/>
                  </a:solidFill>
                </a:defRPr>
              </a:pPr>
              <a:endParaRPr/>
            </a:p>
          </p:txBody>
        </p:sp>
        <p:sp>
          <p:nvSpPr>
            <p:cNvPr id="44" name="Presencial. 1 de Diciembre de 2021"/>
            <p:cNvSpPr txBox="1"/>
            <p:nvPr/>
          </p:nvSpPr>
          <p:spPr>
            <a:xfrm>
              <a:off x="119378" y="0"/>
              <a:ext cx="3407735" cy="3073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i="1">
                  <a:solidFill>
                    <a:srgbClr val="FFFFFF"/>
                  </a:solidFill>
                </a:defRPr>
              </a:lvl1pPr>
            </a:lstStyle>
            <a:p>
              <a:r>
                <a:t>Presencial. 1 de Diciembre de 2021</a:t>
              </a:r>
            </a:p>
          </p:txBody>
        </p:sp>
      </p:grpSp>
      <p:sp>
        <p:nvSpPr>
          <p:cNvPr id="46" name="Figura"/>
          <p:cNvSpPr/>
          <p:nvPr/>
        </p:nvSpPr>
        <p:spPr>
          <a:xfrm>
            <a:off x="273048" y="125412"/>
            <a:ext cx="4589465" cy="2212976"/>
          </a:xfrm>
          <a:custGeom>
            <a:avLst/>
            <a:gdLst/>
            <a:ahLst/>
            <a:cxnLst>
              <a:cxn ang="0">
                <a:pos x="wd2" y="hd2"/>
              </a:cxn>
              <a:cxn ang="5400000">
                <a:pos x="wd2" y="hd2"/>
              </a:cxn>
              <a:cxn ang="10800000">
                <a:pos x="wd2" y="hd2"/>
              </a:cxn>
              <a:cxn ang="16200000">
                <a:pos x="wd2" y="hd2"/>
              </a:cxn>
            </a:cxnLst>
            <a:rect l="0" t="0" r="r" b="b"/>
            <a:pathLst>
              <a:path w="21600" h="21600" extrusionOk="0">
                <a:moveTo>
                  <a:pt x="1287" y="0"/>
                </a:moveTo>
                <a:lnTo>
                  <a:pt x="21600" y="0"/>
                </a:lnTo>
                <a:lnTo>
                  <a:pt x="21600" y="20702"/>
                </a:lnTo>
                <a:cubicBezTo>
                  <a:pt x="21600" y="21198"/>
                  <a:pt x="21024" y="21600"/>
                  <a:pt x="20313" y="21600"/>
                </a:cubicBezTo>
                <a:lnTo>
                  <a:pt x="0" y="21600"/>
                </a:lnTo>
                <a:lnTo>
                  <a:pt x="0" y="898"/>
                </a:lnTo>
                <a:lnTo>
                  <a:pt x="0" y="898"/>
                </a:lnTo>
                <a:cubicBezTo>
                  <a:pt x="0" y="402"/>
                  <a:pt x="576" y="0"/>
                  <a:pt x="1287" y="0"/>
                </a:cubicBezTo>
                <a:lnTo>
                  <a:pt x="1287" y="0"/>
                </a:lnTo>
                <a:close/>
              </a:path>
            </a:pathLst>
          </a:custGeom>
          <a:ln w="19050">
            <a:solidFill>
              <a:srgbClr val="1F497D"/>
            </a:solidFill>
          </a:ln>
        </p:spPr>
        <p:txBody>
          <a:bodyPr lIns="45719" rIns="45719" anchor="ctr"/>
          <a:lstStyle/>
          <a:p>
            <a:pPr>
              <a:defRPr>
                <a:latin typeface="Arial"/>
                <a:ea typeface="Arial"/>
                <a:cs typeface="Arial"/>
                <a:sym typeface="Arial"/>
              </a:defRPr>
            </a:pPr>
            <a:endParaRPr/>
          </a:p>
        </p:txBody>
      </p:sp>
      <p:grpSp>
        <p:nvGrpSpPr>
          <p:cNvPr id="49" name="Agrupar"/>
          <p:cNvGrpSpPr/>
          <p:nvPr/>
        </p:nvGrpSpPr>
        <p:grpSpPr>
          <a:xfrm>
            <a:off x="4935535" y="105092"/>
            <a:ext cx="3762378" cy="307341"/>
            <a:chOff x="0" y="0"/>
            <a:chExt cx="3762376" cy="307340"/>
          </a:xfrm>
        </p:grpSpPr>
        <p:sp>
          <p:nvSpPr>
            <p:cNvPr id="47" name="Figura"/>
            <p:cNvSpPr/>
            <p:nvPr/>
          </p:nvSpPr>
          <p:spPr>
            <a:xfrm>
              <a:off x="0" y="10794"/>
              <a:ext cx="3762377" cy="285752"/>
            </a:xfrm>
            <a:custGeom>
              <a:avLst/>
              <a:gdLst/>
              <a:ahLst/>
              <a:cxnLst>
                <a:cxn ang="0">
                  <a:pos x="wd2" y="hd2"/>
                </a:cxn>
                <a:cxn ang="5400000">
                  <a:pos x="wd2" y="hd2"/>
                </a:cxn>
                <a:cxn ang="10800000">
                  <a:pos x="wd2" y="hd2"/>
                </a:cxn>
                <a:cxn ang="16200000">
                  <a:pos x="wd2" y="hd2"/>
                </a:cxn>
              </a:cxnLst>
              <a:rect l="0" t="0" r="r" b="b"/>
              <a:pathLst>
                <a:path w="21600" h="21600" extrusionOk="0">
                  <a:moveTo>
                    <a:pt x="1490" y="0"/>
                  </a:moveTo>
                  <a:lnTo>
                    <a:pt x="21600" y="0"/>
                  </a:lnTo>
                  <a:lnTo>
                    <a:pt x="21600" y="10800"/>
                  </a:lnTo>
                  <a:cubicBezTo>
                    <a:pt x="21600" y="16765"/>
                    <a:pt x="20933" y="21600"/>
                    <a:pt x="20110" y="21600"/>
                  </a:cubicBezTo>
                  <a:lnTo>
                    <a:pt x="0" y="21600"/>
                  </a:lnTo>
                  <a:lnTo>
                    <a:pt x="0" y="10800"/>
                  </a:lnTo>
                  <a:lnTo>
                    <a:pt x="0" y="10800"/>
                  </a:lnTo>
                  <a:cubicBezTo>
                    <a:pt x="0" y="4835"/>
                    <a:pt x="667" y="0"/>
                    <a:pt x="1490" y="0"/>
                  </a:cubicBezTo>
                  <a:lnTo>
                    <a:pt x="1490" y="0"/>
                  </a:lnTo>
                  <a:close/>
                </a:path>
              </a:pathLst>
            </a:custGeom>
            <a:solidFill>
              <a:srgbClr val="1F497D"/>
            </a:solidFill>
            <a:ln w="12700" cap="flat">
              <a:noFill/>
              <a:miter lim="400000"/>
            </a:ln>
            <a:effectLst/>
          </p:spPr>
          <p:txBody>
            <a:bodyPr wrap="square" lIns="45719" tIns="45719" rIns="45719" bIns="45719" numCol="1" anchor="ctr">
              <a:noAutofit/>
            </a:bodyPr>
            <a:lstStyle/>
            <a:p>
              <a:pPr>
                <a:defRPr sz="1400" b="1" i="1">
                  <a:solidFill>
                    <a:srgbClr val="FFFFFF"/>
                  </a:solidFill>
                </a:defRPr>
              </a:pPr>
              <a:endParaRPr/>
            </a:p>
          </p:txBody>
        </p:sp>
        <p:sp>
          <p:nvSpPr>
            <p:cNvPr id="48" name="Presencial. 2 de Diciembre de 2021"/>
            <p:cNvSpPr txBox="1"/>
            <p:nvPr/>
          </p:nvSpPr>
          <p:spPr>
            <a:xfrm>
              <a:off x="121719" y="0"/>
              <a:ext cx="3518940" cy="3073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i="1">
                  <a:solidFill>
                    <a:srgbClr val="FFFFFF"/>
                  </a:solidFill>
                </a:defRPr>
              </a:lvl1pPr>
            </a:lstStyle>
            <a:p>
              <a:r>
                <a:t>Presencial. 2 de Diciembre de 2021</a:t>
              </a:r>
            </a:p>
          </p:txBody>
        </p:sp>
      </p:grpSp>
      <p:sp>
        <p:nvSpPr>
          <p:cNvPr id="50" name="Figura"/>
          <p:cNvSpPr/>
          <p:nvPr/>
        </p:nvSpPr>
        <p:spPr>
          <a:xfrm>
            <a:off x="4952999" y="115886"/>
            <a:ext cx="4679951" cy="4437064"/>
          </a:xfrm>
          <a:custGeom>
            <a:avLst/>
            <a:gdLst/>
            <a:ahLst/>
            <a:cxnLst>
              <a:cxn ang="0">
                <a:pos x="wd2" y="hd2"/>
              </a:cxn>
              <a:cxn ang="5400000">
                <a:pos x="wd2" y="hd2"/>
              </a:cxn>
              <a:cxn ang="10800000">
                <a:pos x="wd2" y="hd2"/>
              </a:cxn>
              <a:cxn ang="16200000">
                <a:pos x="wd2" y="hd2"/>
              </a:cxn>
            </a:cxnLst>
            <a:rect l="0" t="0" r="r" b="b"/>
            <a:pathLst>
              <a:path w="21600" h="21600" extrusionOk="0">
                <a:moveTo>
                  <a:pt x="1287" y="0"/>
                </a:moveTo>
                <a:lnTo>
                  <a:pt x="21600" y="0"/>
                </a:lnTo>
                <a:lnTo>
                  <a:pt x="21600" y="20702"/>
                </a:lnTo>
                <a:cubicBezTo>
                  <a:pt x="21600" y="21198"/>
                  <a:pt x="21024" y="21600"/>
                  <a:pt x="20313" y="21600"/>
                </a:cubicBezTo>
                <a:lnTo>
                  <a:pt x="0" y="21600"/>
                </a:lnTo>
                <a:lnTo>
                  <a:pt x="0" y="898"/>
                </a:lnTo>
                <a:lnTo>
                  <a:pt x="0" y="898"/>
                </a:lnTo>
                <a:cubicBezTo>
                  <a:pt x="0" y="402"/>
                  <a:pt x="576" y="0"/>
                  <a:pt x="1287" y="0"/>
                </a:cubicBezTo>
                <a:lnTo>
                  <a:pt x="1287" y="0"/>
                </a:lnTo>
                <a:close/>
              </a:path>
            </a:pathLst>
          </a:custGeom>
          <a:ln w="19050">
            <a:solidFill>
              <a:srgbClr val="1F497D"/>
            </a:solidFill>
          </a:ln>
        </p:spPr>
        <p:txBody>
          <a:bodyPr lIns="45719" rIns="45719" anchor="ctr"/>
          <a:lstStyle/>
          <a:p>
            <a:pPr>
              <a:defRPr>
                <a:latin typeface="Arial"/>
                <a:ea typeface="Arial"/>
                <a:cs typeface="Arial"/>
                <a:sym typeface="Arial"/>
              </a:defRPr>
            </a:pPr>
            <a:endParaRPr/>
          </a:p>
        </p:txBody>
      </p:sp>
      <p:sp>
        <p:nvSpPr>
          <p:cNvPr id="51" name="09:00- 09:30 Recogida de documentación…"/>
          <p:cNvSpPr txBox="1"/>
          <p:nvPr/>
        </p:nvSpPr>
        <p:spPr>
          <a:xfrm>
            <a:off x="279082" y="2514600"/>
            <a:ext cx="4642486" cy="415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b="1"/>
            </a:pPr>
            <a:endParaRPr dirty="0"/>
          </a:p>
          <a:p>
            <a:pPr>
              <a:defRPr sz="1100" b="1"/>
            </a:pPr>
            <a:endParaRPr dirty="0"/>
          </a:p>
          <a:p>
            <a:pPr>
              <a:defRPr sz="1100" b="1"/>
            </a:pPr>
            <a:endParaRPr dirty="0"/>
          </a:p>
          <a:p>
            <a:pPr>
              <a:defRPr sz="1100" b="1"/>
            </a:pPr>
            <a:r>
              <a:rPr dirty="0"/>
              <a:t>09:00- 09:30 </a:t>
            </a:r>
            <a:r>
              <a:rPr dirty="0" err="1"/>
              <a:t>Recogida</a:t>
            </a:r>
            <a:r>
              <a:rPr dirty="0"/>
              <a:t> de </a:t>
            </a:r>
            <a:r>
              <a:rPr dirty="0" err="1"/>
              <a:t>documentación</a:t>
            </a:r>
            <a:endParaRPr dirty="0"/>
          </a:p>
          <a:p>
            <a:pPr>
              <a:defRPr sz="1100" b="1"/>
            </a:pPr>
            <a:r>
              <a:rPr dirty="0"/>
              <a:t>09:30- 09:45 </a:t>
            </a:r>
            <a:r>
              <a:rPr dirty="0" err="1"/>
              <a:t>Presentación</a:t>
            </a:r>
            <a:r>
              <a:rPr dirty="0"/>
              <a:t> del </a:t>
            </a:r>
            <a:r>
              <a:rPr dirty="0" err="1"/>
              <a:t>curso</a:t>
            </a:r>
            <a:endParaRPr dirty="0"/>
          </a:p>
          <a:p>
            <a:pPr>
              <a:defRPr sz="1100" b="1"/>
            </a:pPr>
            <a:r>
              <a:rPr dirty="0"/>
              <a:t>09:45- 10:15 </a:t>
            </a:r>
            <a:r>
              <a:rPr dirty="0" err="1"/>
              <a:t>Modelos</a:t>
            </a:r>
            <a:r>
              <a:rPr dirty="0"/>
              <a:t> </a:t>
            </a:r>
            <a:r>
              <a:rPr dirty="0" err="1"/>
              <a:t>animales</a:t>
            </a:r>
            <a:r>
              <a:rPr dirty="0"/>
              <a:t> </a:t>
            </a:r>
            <a:r>
              <a:rPr dirty="0" err="1"/>
              <a:t>experimentales</a:t>
            </a:r>
            <a:r>
              <a:rPr dirty="0"/>
              <a:t> de Ictus</a:t>
            </a:r>
          </a:p>
          <a:p>
            <a:pPr>
              <a:defRPr sz="1100"/>
            </a:pPr>
            <a:r>
              <a:rPr dirty="0"/>
              <a:t>María Gutiérrez </a:t>
            </a:r>
            <a:r>
              <a:rPr dirty="0" err="1"/>
              <a:t>Fernández</a:t>
            </a:r>
            <a:endParaRPr dirty="0"/>
          </a:p>
          <a:p>
            <a:pPr>
              <a:defRPr sz="1100" b="1"/>
            </a:pPr>
            <a:r>
              <a:rPr dirty="0"/>
              <a:t>10:15- 10:30 Debate con los </a:t>
            </a:r>
            <a:r>
              <a:rPr dirty="0" err="1"/>
              <a:t>alumnos</a:t>
            </a:r>
            <a:r>
              <a:rPr dirty="0"/>
              <a:t> </a:t>
            </a:r>
            <a:r>
              <a:rPr dirty="0" err="1"/>
              <a:t>sobre</a:t>
            </a:r>
            <a:r>
              <a:rPr dirty="0"/>
              <a:t> </a:t>
            </a:r>
            <a:r>
              <a:rPr dirty="0" err="1"/>
              <a:t>experiencia</a:t>
            </a:r>
            <a:r>
              <a:rPr dirty="0"/>
              <a:t> </a:t>
            </a:r>
            <a:r>
              <a:rPr dirty="0" err="1"/>
              <a:t>previa</a:t>
            </a:r>
            <a:r>
              <a:rPr dirty="0"/>
              <a:t> y </a:t>
            </a:r>
            <a:r>
              <a:rPr dirty="0" err="1"/>
              <a:t>objetivos</a:t>
            </a:r>
            <a:r>
              <a:rPr dirty="0"/>
              <a:t> </a:t>
            </a:r>
            <a:r>
              <a:rPr dirty="0" err="1"/>
              <a:t>personales</a:t>
            </a:r>
            <a:endParaRPr dirty="0"/>
          </a:p>
          <a:p>
            <a:pPr>
              <a:defRPr sz="1100" b="1"/>
            </a:pPr>
            <a:r>
              <a:rPr dirty="0"/>
              <a:t>10:30-11:00 </a:t>
            </a:r>
            <a:r>
              <a:rPr dirty="0" err="1"/>
              <a:t>Descanso</a:t>
            </a:r>
            <a:endParaRPr dirty="0"/>
          </a:p>
          <a:p>
            <a:pPr>
              <a:defRPr sz="1100" b="1"/>
            </a:pPr>
            <a:r>
              <a:rPr dirty="0"/>
              <a:t>11:00- 13:00 </a:t>
            </a:r>
            <a:r>
              <a:rPr dirty="0" err="1"/>
              <a:t>Prácticas</a:t>
            </a:r>
            <a:r>
              <a:rPr dirty="0"/>
              <a:t> de </a:t>
            </a:r>
            <a:r>
              <a:rPr dirty="0" err="1"/>
              <a:t>escalas</a:t>
            </a:r>
            <a:r>
              <a:rPr dirty="0"/>
              <a:t> de </a:t>
            </a:r>
            <a:r>
              <a:rPr dirty="0" err="1"/>
              <a:t>evaluación</a:t>
            </a:r>
            <a:r>
              <a:rPr dirty="0"/>
              <a:t> en rata (</a:t>
            </a:r>
            <a:r>
              <a:rPr dirty="0" err="1"/>
              <a:t>por</a:t>
            </a:r>
            <a:r>
              <a:rPr dirty="0"/>
              <a:t> </a:t>
            </a:r>
            <a:r>
              <a:rPr dirty="0" err="1"/>
              <a:t>estaciones</a:t>
            </a:r>
            <a:r>
              <a:rPr dirty="0"/>
              <a:t>)</a:t>
            </a:r>
          </a:p>
          <a:p>
            <a:pPr>
              <a:defRPr sz="1100"/>
            </a:pPr>
            <a:r>
              <a:rPr dirty="0"/>
              <a:t>María del Carmen Gómez de </a:t>
            </a:r>
            <a:r>
              <a:rPr dirty="0" err="1"/>
              <a:t>Frutos</a:t>
            </a:r>
            <a:r>
              <a:rPr dirty="0"/>
              <a:t>, Fernando </a:t>
            </a:r>
            <a:r>
              <a:rPr dirty="0" err="1"/>
              <a:t>Laso</a:t>
            </a:r>
            <a:r>
              <a:rPr dirty="0"/>
              <a:t>, Laura Otero</a:t>
            </a:r>
          </a:p>
          <a:p>
            <a:pPr>
              <a:defRPr sz="1100" b="1"/>
            </a:pPr>
            <a:r>
              <a:rPr dirty="0"/>
              <a:t>13:00- 13:30 </a:t>
            </a:r>
            <a:r>
              <a:rPr dirty="0" err="1"/>
              <a:t>Ecografía</a:t>
            </a:r>
            <a:r>
              <a:rPr dirty="0"/>
              <a:t> en el </a:t>
            </a:r>
            <a:r>
              <a:rPr dirty="0" err="1"/>
              <a:t>modelo</a:t>
            </a:r>
            <a:r>
              <a:rPr dirty="0"/>
              <a:t> animal de Ictus</a:t>
            </a:r>
          </a:p>
          <a:p>
            <a:pPr>
              <a:defRPr sz="1100"/>
            </a:pPr>
            <a:r>
              <a:rPr dirty="0" err="1"/>
              <a:t>Iván</a:t>
            </a:r>
            <a:r>
              <a:rPr dirty="0"/>
              <a:t> </a:t>
            </a:r>
            <a:r>
              <a:rPr dirty="0" err="1"/>
              <a:t>García</a:t>
            </a:r>
            <a:r>
              <a:rPr dirty="0"/>
              <a:t> </a:t>
            </a:r>
            <a:r>
              <a:rPr dirty="0" err="1"/>
              <a:t>Suárez</a:t>
            </a:r>
            <a:endParaRPr dirty="0"/>
          </a:p>
          <a:p>
            <a:pPr>
              <a:defRPr sz="1100" b="1"/>
            </a:pPr>
            <a:r>
              <a:rPr dirty="0"/>
              <a:t>13:30- 15:00 Comida</a:t>
            </a:r>
          </a:p>
          <a:p>
            <a:pPr>
              <a:defRPr sz="1100" b="1"/>
            </a:pPr>
            <a:r>
              <a:rPr dirty="0"/>
              <a:t>15:00- 17:00 </a:t>
            </a:r>
            <a:r>
              <a:rPr dirty="0" err="1"/>
              <a:t>Prácticas</a:t>
            </a:r>
            <a:r>
              <a:rPr dirty="0"/>
              <a:t> </a:t>
            </a:r>
            <a:r>
              <a:rPr dirty="0" err="1"/>
              <a:t>por</a:t>
            </a:r>
            <a:r>
              <a:rPr dirty="0"/>
              <a:t> </a:t>
            </a:r>
            <a:r>
              <a:rPr dirty="0" err="1"/>
              <a:t>estaciones</a:t>
            </a:r>
            <a:r>
              <a:rPr dirty="0"/>
              <a:t>: </a:t>
            </a:r>
          </a:p>
          <a:p>
            <a:pPr>
              <a:defRPr sz="1100" b="1"/>
            </a:pPr>
            <a:r>
              <a:rPr dirty="0" err="1"/>
              <a:t>Grupo</a:t>
            </a:r>
            <a:r>
              <a:rPr dirty="0"/>
              <a:t> A: </a:t>
            </a:r>
            <a:r>
              <a:rPr dirty="0" err="1"/>
              <a:t>Ecografía</a:t>
            </a:r>
            <a:r>
              <a:rPr dirty="0"/>
              <a:t> en </a:t>
            </a:r>
            <a:r>
              <a:rPr dirty="0" err="1"/>
              <a:t>modelo</a:t>
            </a:r>
            <a:r>
              <a:rPr dirty="0"/>
              <a:t> animal de ictus</a:t>
            </a:r>
          </a:p>
          <a:p>
            <a:pPr>
              <a:defRPr sz="1100" b="1"/>
            </a:pPr>
            <a:r>
              <a:rPr dirty="0" err="1"/>
              <a:t>Grupo</a:t>
            </a:r>
            <a:r>
              <a:rPr dirty="0"/>
              <a:t> B: </a:t>
            </a:r>
            <a:r>
              <a:rPr dirty="0" err="1"/>
              <a:t>Modelo</a:t>
            </a:r>
            <a:r>
              <a:rPr dirty="0"/>
              <a:t> de </a:t>
            </a:r>
            <a:r>
              <a:rPr dirty="0" err="1"/>
              <a:t>infarto</a:t>
            </a:r>
            <a:r>
              <a:rPr dirty="0"/>
              <a:t> cerebral (</a:t>
            </a:r>
            <a:r>
              <a:rPr dirty="0" err="1"/>
              <a:t>endotelina</a:t>
            </a:r>
            <a:r>
              <a:rPr dirty="0"/>
              <a:t>) y </a:t>
            </a:r>
            <a:r>
              <a:rPr dirty="0" err="1"/>
              <a:t>hemorragia</a:t>
            </a:r>
            <a:r>
              <a:rPr dirty="0"/>
              <a:t> </a:t>
            </a:r>
            <a:r>
              <a:rPr dirty="0" err="1"/>
              <a:t>intracerebral</a:t>
            </a:r>
            <a:r>
              <a:rPr dirty="0"/>
              <a:t> (</a:t>
            </a:r>
            <a:r>
              <a:rPr dirty="0" err="1"/>
              <a:t>colagenasa</a:t>
            </a:r>
            <a:r>
              <a:rPr dirty="0"/>
              <a:t>)</a:t>
            </a:r>
          </a:p>
          <a:p>
            <a:pPr>
              <a:defRPr sz="1100" b="1"/>
            </a:pPr>
            <a:r>
              <a:rPr dirty="0" err="1"/>
              <a:t>Grupo</a:t>
            </a:r>
            <a:r>
              <a:rPr dirty="0"/>
              <a:t> C: </a:t>
            </a:r>
            <a:r>
              <a:rPr dirty="0" err="1"/>
              <a:t>Modelo</a:t>
            </a:r>
            <a:r>
              <a:rPr dirty="0"/>
              <a:t> de </a:t>
            </a:r>
            <a:r>
              <a:rPr dirty="0" err="1"/>
              <a:t>infarto</a:t>
            </a:r>
            <a:r>
              <a:rPr dirty="0"/>
              <a:t> cerebral (MCAO)</a:t>
            </a:r>
          </a:p>
          <a:p>
            <a:pPr>
              <a:defRPr sz="1100" b="1"/>
            </a:pPr>
            <a:r>
              <a:rPr dirty="0" err="1"/>
              <a:t>Grupo</a:t>
            </a:r>
            <a:r>
              <a:rPr dirty="0"/>
              <a:t> D:</a:t>
            </a:r>
            <a:r>
              <a:rPr b="0" dirty="0"/>
              <a:t> </a:t>
            </a:r>
            <a:r>
              <a:rPr dirty="0" err="1"/>
              <a:t>Modelo</a:t>
            </a:r>
            <a:r>
              <a:rPr dirty="0"/>
              <a:t> de </a:t>
            </a:r>
            <a:r>
              <a:rPr dirty="0" err="1"/>
              <a:t>infarto</a:t>
            </a:r>
            <a:r>
              <a:rPr dirty="0"/>
              <a:t> cerebral (</a:t>
            </a:r>
            <a:r>
              <a:rPr dirty="0" err="1"/>
              <a:t>filamento</a:t>
            </a:r>
            <a:r>
              <a:rPr dirty="0"/>
              <a:t> intraluminal)</a:t>
            </a:r>
          </a:p>
          <a:p>
            <a:pPr>
              <a:defRPr sz="1100"/>
            </a:pPr>
            <a:r>
              <a:rPr dirty="0"/>
              <a:t>Francisco Campos, </a:t>
            </a:r>
            <a:r>
              <a:rPr dirty="0" err="1"/>
              <a:t>Iván</a:t>
            </a:r>
            <a:r>
              <a:rPr dirty="0"/>
              <a:t> </a:t>
            </a:r>
            <a:r>
              <a:rPr dirty="0" err="1"/>
              <a:t>García</a:t>
            </a:r>
            <a:r>
              <a:rPr dirty="0"/>
              <a:t> </a:t>
            </a:r>
            <a:r>
              <a:rPr dirty="0" err="1"/>
              <a:t>Suárez</a:t>
            </a:r>
            <a:r>
              <a:rPr dirty="0"/>
              <a:t>, María del Carmen Gómez de </a:t>
            </a:r>
            <a:r>
              <a:rPr dirty="0" err="1"/>
              <a:t>Frutos</a:t>
            </a:r>
            <a:r>
              <a:rPr dirty="0"/>
              <a:t>, María Gutiérrez </a:t>
            </a:r>
            <a:r>
              <a:rPr dirty="0" err="1"/>
              <a:t>Fernández</a:t>
            </a:r>
            <a:r>
              <a:rPr dirty="0"/>
              <a:t>, Fernando </a:t>
            </a:r>
            <a:r>
              <a:rPr dirty="0" err="1"/>
              <a:t>Laso</a:t>
            </a:r>
            <a:r>
              <a:rPr dirty="0"/>
              <a:t>, Laura Otero, María Pérez </a:t>
            </a:r>
            <a:r>
              <a:rPr dirty="0" err="1"/>
              <a:t>Mato</a:t>
            </a:r>
            <a:endParaRPr b="1" dirty="0"/>
          </a:p>
          <a:p>
            <a:pPr>
              <a:defRPr sz="1100" b="1"/>
            </a:pPr>
            <a:r>
              <a:rPr dirty="0"/>
              <a:t>17:00- 18:00 </a:t>
            </a:r>
            <a:r>
              <a:rPr lang="es-ES" sz="1100" b="1" dirty="0"/>
              <a:t>Consideraciones finales y </a:t>
            </a:r>
            <a:r>
              <a:rPr dirty="0" err="1" smtClean="0"/>
              <a:t>Resolución</a:t>
            </a:r>
            <a:r>
              <a:rPr dirty="0" smtClean="0"/>
              <a:t> </a:t>
            </a:r>
            <a:r>
              <a:rPr dirty="0"/>
              <a:t>de </a:t>
            </a:r>
            <a:r>
              <a:rPr dirty="0" err="1"/>
              <a:t>problemas</a:t>
            </a:r>
            <a:endParaRPr dirty="0"/>
          </a:p>
        </p:txBody>
      </p:sp>
      <p:sp>
        <p:nvSpPr>
          <p:cNvPr id="52" name="09:00- 11:00 Prácticas por estaciones:…"/>
          <p:cNvSpPr txBox="1"/>
          <p:nvPr/>
        </p:nvSpPr>
        <p:spPr>
          <a:xfrm>
            <a:off x="5170169" y="476250"/>
            <a:ext cx="4417062" cy="4069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07000"/>
              </a:lnSpc>
              <a:defRPr sz="1100" b="1"/>
            </a:pPr>
            <a:r>
              <a:rPr dirty="0"/>
              <a:t>09:00- 11:00 </a:t>
            </a:r>
            <a:r>
              <a:rPr dirty="0" err="1"/>
              <a:t>Prácticas</a:t>
            </a:r>
            <a:r>
              <a:rPr dirty="0"/>
              <a:t> </a:t>
            </a:r>
            <a:r>
              <a:rPr dirty="0" err="1"/>
              <a:t>por</a:t>
            </a:r>
            <a:r>
              <a:rPr dirty="0"/>
              <a:t> </a:t>
            </a:r>
            <a:r>
              <a:rPr dirty="0" err="1"/>
              <a:t>estaciones</a:t>
            </a:r>
            <a:r>
              <a:rPr dirty="0"/>
              <a:t>: </a:t>
            </a:r>
          </a:p>
          <a:p>
            <a:pPr>
              <a:lnSpc>
                <a:spcPct val="107000"/>
              </a:lnSpc>
              <a:defRPr sz="1100" b="1"/>
            </a:pPr>
            <a:r>
              <a:rPr dirty="0" err="1"/>
              <a:t>Grupo</a:t>
            </a:r>
            <a:r>
              <a:rPr dirty="0"/>
              <a:t> A: </a:t>
            </a:r>
            <a:r>
              <a:rPr dirty="0" err="1"/>
              <a:t>Modelo</a:t>
            </a:r>
            <a:r>
              <a:rPr dirty="0"/>
              <a:t> de </a:t>
            </a:r>
            <a:r>
              <a:rPr dirty="0" err="1"/>
              <a:t>infarto</a:t>
            </a:r>
            <a:r>
              <a:rPr dirty="0"/>
              <a:t> cerebral (</a:t>
            </a:r>
            <a:r>
              <a:rPr dirty="0" err="1"/>
              <a:t>filamento</a:t>
            </a:r>
            <a:r>
              <a:rPr dirty="0"/>
              <a:t> intraluminal)</a:t>
            </a:r>
          </a:p>
          <a:p>
            <a:pPr>
              <a:lnSpc>
                <a:spcPct val="107000"/>
              </a:lnSpc>
              <a:defRPr sz="1100" b="1"/>
            </a:pPr>
            <a:r>
              <a:rPr dirty="0" err="1"/>
              <a:t>Grupo</a:t>
            </a:r>
            <a:r>
              <a:rPr dirty="0"/>
              <a:t> B: </a:t>
            </a:r>
            <a:r>
              <a:rPr dirty="0" err="1"/>
              <a:t>Modelo</a:t>
            </a:r>
            <a:r>
              <a:rPr dirty="0"/>
              <a:t> de </a:t>
            </a:r>
            <a:r>
              <a:rPr dirty="0" err="1"/>
              <a:t>infarto</a:t>
            </a:r>
            <a:r>
              <a:rPr dirty="0"/>
              <a:t> cerebral (MCAO)</a:t>
            </a:r>
          </a:p>
          <a:p>
            <a:pPr>
              <a:lnSpc>
                <a:spcPct val="107000"/>
              </a:lnSpc>
              <a:defRPr sz="1100" b="1"/>
            </a:pPr>
            <a:r>
              <a:rPr dirty="0" err="1"/>
              <a:t>Grupo</a:t>
            </a:r>
            <a:r>
              <a:rPr dirty="0"/>
              <a:t> C: </a:t>
            </a:r>
            <a:r>
              <a:rPr dirty="0" err="1"/>
              <a:t>Modelo</a:t>
            </a:r>
            <a:r>
              <a:rPr dirty="0"/>
              <a:t> de </a:t>
            </a:r>
            <a:r>
              <a:rPr dirty="0" err="1"/>
              <a:t>infarto</a:t>
            </a:r>
            <a:r>
              <a:rPr dirty="0"/>
              <a:t> cerebral (</a:t>
            </a:r>
            <a:r>
              <a:rPr dirty="0" err="1"/>
              <a:t>endotelina</a:t>
            </a:r>
            <a:r>
              <a:rPr dirty="0"/>
              <a:t>) y </a:t>
            </a:r>
            <a:r>
              <a:rPr dirty="0" err="1"/>
              <a:t>hemorragia</a:t>
            </a:r>
            <a:r>
              <a:rPr dirty="0"/>
              <a:t> </a:t>
            </a:r>
            <a:r>
              <a:rPr dirty="0" err="1"/>
              <a:t>intracerebral</a:t>
            </a:r>
            <a:r>
              <a:rPr dirty="0"/>
              <a:t> (</a:t>
            </a:r>
            <a:r>
              <a:rPr dirty="0" err="1"/>
              <a:t>colagenasa</a:t>
            </a:r>
            <a:r>
              <a:rPr dirty="0"/>
              <a:t>)</a:t>
            </a:r>
          </a:p>
          <a:p>
            <a:pPr>
              <a:lnSpc>
                <a:spcPct val="107000"/>
              </a:lnSpc>
              <a:defRPr sz="1100" b="1"/>
            </a:pPr>
            <a:r>
              <a:rPr dirty="0" err="1"/>
              <a:t>Grupo</a:t>
            </a:r>
            <a:r>
              <a:rPr dirty="0"/>
              <a:t> D: </a:t>
            </a:r>
            <a:r>
              <a:rPr dirty="0" err="1"/>
              <a:t>Ecografía</a:t>
            </a:r>
            <a:r>
              <a:rPr dirty="0"/>
              <a:t> en </a:t>
            </a:r>
            <a:r>
              <a:rPr dirty="0" err="1"/>
              <a:t>modelo</a:t>
            </a:r>
            <a:r>
              <a:rPr dirty="0"/>
              <a:t> animal de ictus</a:t>
            </a:r>
          </a:p>
          <a:p>
            <a:pPr>
              <a:lnSpc>
                <a:spcPct val="107000"/>
              </a:lnSpc>
              <a:defRPr sz="1100" b="1"/>
            </a:pPr>
            <a:r>
              <a:rPr dirty="0"/>
              <a:t>11:00- 11:30 </a:t>
            </a:r>
            <a:r>
              <a:rPr dirty="0" err="1"/>
              <a:t>Descanso</a:t>
            </a:r>
            <a:endParaRPr dirty="0"/>
          </a:p>
          <a:p>
            <a:pPr>
              <a:lnSpc>
                <a:spcPct val="107000"/>
              </a:lnSpc>
              <a:defRPr sz="1100" b="1"/>
            </a:pPr>
            <a:r>
              <a:rPr dirty="0"/>
              <a:t>11:30-13:30 </a:t>
            </a:r>
            <a:r>
              <a:rPr dirty="0" err="1"/>
              <a:t>Prácticas</a:t>
            </a:r>
            <a:r>
              <a:rPr dirty="0"/>
              <a:t> </a:t>
            </a:r>
            <a:r>
              <a:rPr dirty="0" err="1"/>
              <a:t>por</a:t>
            </a:r>
            <a:r>
              <a:rPr dirty="0"/>
              <a:t> </a:t>
            </a:r>
            <a:r>
              <a:rPr dirty="0" err="1"/>
              <a:t>estaciones</a:t>
            </a:r>
            <a:r>
              <a:rPr dirty="0"/>
              <a:t>: </a:t>
            </a:r>
          </a:p>
          <a:p>
            <a:pPr>
              <a:lnSpc>
                <a:spcPct val="107000"/>
              </a:lnSpc>
              <a:defRPr sz="1100" b="1"/>
            </a:pPr>
            <a:r>
              <a:rPr dirty="0" err="1"/>
              <a:t>Grupo</a:t>
            </a:r>
            <a:r>
              <a:rPr dirty="0"/>
              <a:t> A: </a:t>
            </a:r>
            <a:r>
              <a:rPr dirty="0" err="1"/>
              <a:t>Modelo</a:t>
            </a:r>
            <a:r>
              <a:rPr dirty="0"/>
              <a:t> de </a:t>
            </a:r>
            <a:r>
              <a:rPr dirty="0" err="1"/>
              <a:t>infarto</a:t>
            </a:r>
            <a:r>
              <a:rPr dirty="0"/>
              <a:t> cerebral (</a:t>
            </a:r>
            <a:r>
              <a:rPr dirty="0" err="1"/>
              <a:t>endotelina</a:t>
            </a:r>
            <a:r>
              <a:rPr dirty="0"/>
              <a:t>) y </a:t>
            </a:r>
            <a:r>
              <a:rPr dirty="0" err="1"/>
              <a:t>hemorragia</a:t>
            </a:r>
            <a:r>
              <a:rPr dirty="0"/>
              <a:t> </a:t>
            </a:r>
            <a:r>
              <a:rPr dirty="0" err="1"/>
              <a:t>intracerebral</a:t>
            </a:r>
            <a:r>
              <a:rPr dirty="0"/>
              <a:t> (</a:t>
            </a:r>
            <a:r>
              <a:rPr dirty="0" err="1"/>
              <a:t>colagenasa</a:t>
            </a:r>
            <a:r>
              <a:rPr dirty="0"/>
              <a:t>)</a:t>
            </a:r>
          </a:p>
          <a:p>
            <a:pPr>
              <a:lnSpc>
                <a:spcPct val="107000"/>
              </a:lnSpc>
              <a:defRPr sz="1100" b="1"/>
            </a:pPr>
            <a:r>
              <a:rPr dirty="0" err="1"/>
              <a:t>Grupo</a:t>
            </a:r>
            <a:r>
              <a:rPr dirty="0"/>
              <a:t> B: </a:t>
            </a:r>
            <a:r>
              <a:rPr dirty="0" err="1"/>
              <a:t>Ecografía</a:t>
            </a:r>
            <a:r>
              <a:rPr dirty="0"/>
              <a:t> en </a:t>
            </a:r>
            <a:r>
              <a:rPr dirty="0" err="1"/>
              <a:t>modelo</a:t>
            </a:r>
            <a:r>
              <a:rPr dirty="0"/>
              <a:t> animal de ictus</a:t>
            </a:r>
          </a:p>
          <a:p>
            <a:pPr>
              <a:lnSpc>
                <a:spcPct val="107000"/>
              </a:lnSpc>
              <a:defRPr sz="1100" b="1"/>
            </a:pPr>
            <a:r>
              <a:rPr dirty="0" err="1"/>
              <a:t>Grupo</a:t>
            </a:r>
            <a:r>
              <a:rPr dirty="0"/>
              <a:t> C: </a:t>
            </a:r>
            <a:r>
              <a:rPr dirty="0" err="1"/>
              <a:t>Modelo</a:t>
            </a:r>
            <a:r>
              <a:rPr dirty="0"/>
              <a:t> de </a:t>
            </a:r>
            <a:r>
              <a:rPr dirty="0" err="1"/>
              <a:t>infarto</a:t>
            </a:r>
            <a:r>
              <a:rPr dirty="0"/>
              <a:t> cerebral (</a:t>
            </a:r>
            <a:r>
              <a:rPr dirty="0" err="1"/>
              <a:t>filamento</a:t>
            </a:r>
            <a:r>
              <a:rPr dirty="0"/>
              <a:t> intraluminal)</a:t>
            </a:r>
          </a:p>
          <a:p>
            <a:pPr>
              <a:lnSpc>
                <a:spcPct val="107000"/>
              </a:lnSpc>
              <a:defRPr sz="1100" b="1"/>
            </a:pPr>
            <a:r>
              <a:rPr dirty="0" err="1"/>
              <a:t>Grupo</a:t>
            </a:r>
            <a:r>
              <a:rPr dirty="0"/>
              <a:t> D: </a:t>
            </a:r>
            <a:r>
              <a:rPr dirty="0" err="1"/>
              <a:t>Modelo</a:t>
            </a:r>
            <a:r>
              <a:rPr dirty="0"/>
              <a:t> de </a:t>
            </a:r>
            <a:r>
              <a:rPr dirty="0" err="1"/>
              <a:t>infarto</a:t>
            </a:r>
            <a:r>
              <a:rPr dirty="0"/>
              <a:t> cerebral (MCAO)</a:t>
            </a:r>
          </a:p>
          <a:p>
            <a:pPr>
              <a:lnSpc>
                <a:spcPct val="107000"/>
              </a:lnSpc>
              <a:defRPr sz="1100" b="1"/>
            </a:pPr>
            <a:r>
              <a:rPr dirty="0"/>
              <a:t>13:30- 15:00 Comida</a:t>
            </a:r>
          </a:p>
          <a:p>
            <a:pPr>
              <a:lnSpc>
                <a:spcPct val="107000"/>
              </a:lnSpc>
              <a:defRPr sz="1100" b="1"/>
            </a:pPr>
            <a:r>
              <a:rPr dirty="0"/>
              <a:t>15:00- 17:00 </a:t>
            </a:r>
            <a:r>
              <a:rPr dirty="0" err="1"/>
              <a:t>Prácticas</a:t>
            </a:r>
            <a:r>
              <a:rPr dirty="0"/>
              <a:t> </a:t>
            </a:r>
            <a:r>
              <a:rPr dirty="0" err="1"/>
              <a:t>por</a:t>
            </a:r>
            <a:r>
              <a:rPr dirty="0"/>
              <a:t> </a:t>
            </a:r>
            <a:r>
              <a:rPr dirty="0" err="1"/>
              <a:t>estaciones</a:t>
            </a:r>
            <a:r>
              <a:rPr dirty="0"/>
              <a:t>: </a:t>
            </a:r>
          </a:p>
          <a:p>
            <a:pPr>
              <a:lnSpc>
                <a:spcPct val="107000"/>
              </a:lnSpc>
              <a:defRPr sz="1100" b="1"/>
            </a:pPr>
            <a:r>
              <a:rPr dirty="0" err="1"/>
              <a:t>Grupo</a:t>
            </a:r>
            <a:r>
              <a:rPr dirty="0"/>
              <a:t> A: </a:t>
            </a:r>
            <a:r>
              <a:rPr dirty="0" err="1"/>
              <a:t>Modelo</a:t>
            </a:r>
            <a:r>
              <a:rPr dirty="0"/>
              <a:t> de </a:t>
            </a:r>
            <a:r>
              <a:rPr dirty="0" err="1"/>
              <a:t>infarto</a:t>
            </a:r>
            <a:r>
              <a:rPr dirty="0"/>
              <a:t> cerebral (MCAO)</a:t>
            </a:r>
          </a:p>
          <a:p>
            <a:pPr>
              <a:lnSpc>
                <a:spcPct val="107000"/>
              </a:lnSpc>
              <a:defRPr sz="1100" b="1"/>
            </a:pPr>
            <a:r>
              <a:rPr dirty="0" err="1"/>
              <a:t>Grupo</a:t>
            </a:r>
            <a:r>
              <a:rPr dirty="0"/>
              <a:t> B: </a:t>
            </a:r>
            <a:r>
              <a:rPr dirty="0" err="1"/>
              <a:t>Modelo</a:t>
            </a:r>
            <a:r>
              <a:rPr dirty="0"/>
              <a:t> de </a:t>
            </a:r>
            <a:r>
              <a:rPr dirty="0" err="1"/>
              <a:t>infarto</a:t>
            </a:r>
            <a:r>
              <a:rPr dirty="0"/>
              <a:t> cerebral (</a:t>
            </a:r>
            <a:r>
              <a:rPr dirty="0" err="1"/>
              <a:t>filamento</a:t>
            </a:r>
            <a:r>
              <a:rPr dirty="0"/>
              <a:t> intraluminal)</a:t>
            </a:r>
          </a:p>
          <a:p>
            <a:pPr>
              <a:lnSpc>
                <a:spcPct val="107000"/>
              </a:lnSpc>
              <a:defRPr sz="1100" b="1"/>
            </a:pPr>
            <a:r>
              <a:rPr dirty="0" err="1"/>
              <a:t>Grupo</a:t>
            </a:r>
            <a:r>
              <a:rPr dirty="0"/>
              <a:t> C: </a:t>
            </a:r>
            <a:r>
              <a:rPr dirty="0" err="1"/>
              <a:t>Ecografía</a:t>
            </a:r>
            <a:r>
              <a:rPr dirty="0"/>
              <a:t> en </a:t>
            </a:r>
            <a:r>
              <a:rPr dirty="0" err="1"/>
              <a:t>modelo</a:t>
            </a:r>
            <a:r>
              <a:rPr dirty="0"/>
              <a:t> animal de ictus</a:t>
            </a:r>
          </a:p>
          <a:p>
            <a:pPr>
              <a:lnSpc>
                <a:spcPct val="107000"/>
              </a:lnSpc>
              <a:defRPr sz="1100" b="1"/>
            </a:pPr>
            <a:r>
              <a:rPr dirty="0" err="1"/>
              <a:t>Grupo</a:t>
            </a:r>
            <a:r>
              <a:rPr dirty="0"/>
              <a:t> D: </a:t>
            </a:r>
            <a:r>
              <a:rPr dirty="0" err="1"/>
              <a:t>Modelo</a:t>
            </a:r>
            <a:r>
              <a:rPr dirty="0"/>
              <a:t> de </a:t>
            </a:r>
            <a:r>
              <a:rPr dirty="0" err="1"/>
              <a:t>infarto</a:t>
            </a:r>
            <a:r>
              <a:rPr dirty="0"/>
              <a:t> cerebral (</a:t>
            </a:r>
            <a:r>
              <a:rPr dirty="0" err="1"/>
              <a:t>endotelina</a:t>
            </a:r>
            <a:r>
              <a:rPr dirty="0"/>
              <a:t>) y </a:t>
            </a:r>
            <a:r>
              <a:rPr dirty="0" err="1"/>
              <a:t>hemorragia</a:t>
            </a:r>
            <a:r>
              <a:rPr dirty="0"/>
              <a:t> </a:t>
            </a:r>
            <a:r>
              <a:rPr dirty="0" err="1"/>
              <a:t>intracerebral</a:t>
            </a:r>
            <a:r>
              <a:rPr dirty="0"/>
              <a:t> (</a:t>
            </a:r>
            <a:r>
              <a:rPr dirty="0" err="1"/>
              <a:t>colagenasa</a:t>
            </a:r>
            <a:r>
              <a:rPr dirty="0"/>
              <a:t>)</a:t>
            </a:r>
          </a:p>
          <a:p>
            <a:pPr>
              <a:lnSpc>
                <a:spcPct val="107000"/>
              </a:lnSpc>
              <a:defRPr sz="1100" b="1"/>
            </a:pPr>
            <a:r>
              <a:rPr dirty="0"/>
              <a:t>17:00- </a:t>
            </a:r>
            <a:r>
              <a:rPr sz="1100" b="1" dirty="0"/>
              <a:t>17:30 </a:t>
            </a:r>
            <a:r>
              <a:rPr lang="es-ES" sz="1100" b="1" dirty="0"/>
              <a:t>Consideraciones finales </a:t>
            </a:r>
            <a:r>
              <a:rPr sz="1100" b="1" dirty="0"/>
              <a:t>y </a:t>
            </a:r>
            <a:r>
              <a:rPr sz="1100" b="1" dirty="0" err="1"/>
              <a:t>Resolución</a:t>
            </a:r>
            <a:r>
              <a:rPr sz="1100" b="1" dirty="0"/>
              <a:t> de </a:t>
            </a:r>
            <a:r>
              <a:rPr sz="1100" b="1" dirty="0" err="1"/>
              <a:t>problemas</a:t>
            </a:r>
            <a:endParaRPr sz="1100" b="1" dirty="0"/>
          </a:p>
          <a:p>
            <a:pPr>
              <a:lnSpc>
                <a:spcPct val="107000"/>
              </a:lnSpc>
              <a:defRPr sz="1100" b="1"/>
            </a:pPr>
            <a:r>
              <a:rPr sz="1100" b="1" dirty="0"/>
              <a:t>17:30- 18:00 </a:t>
            </a:r>
            <a:r>
              <a:rPr sz="1100" b="1" dirty="0" err="1" smtClean="0"/>
              <a:t>Finalización</a:t>
            </a:r>
            <a:r>
              <a:rPr sz="1100" b="1" dirty="0" smtClean="0"/>
              <a:t> </a:t>
            </a:r>
            <a:r>
              <a:rPr sz="1100" b="1" dirty="0"/>
              <a:t>del </a:t>
            </a:r>
            <a:r>
              <a:rPr sz="1100" b="1" dirty="0" err="1"/>
              <a:t>curso</a:t>
            </a:r>
            <a:endParaRPr sz="1100" b="1" dirty="0"/>
          </a:p>
        </p:txBody>
      </p:sp>
      <p:sp>
        <p:nvSpPr>
          <p:cNvPr id="53" name="La experimentación animal en ictus es fundamental para probar diversas estrategias terapéuticas como paso previo a la traslación al paciente. Los modelos animales  deben reproducir lo más posible la situación que sufre el paciente. Un manejo adecuado de "/>
          <p:cNvSpPr txBox="1"/>
          <p:nvPr/>
        </p:nvSpPr>
        <p:spPr>
          <a:xfrm>
            <a:off x="4957444" y="4672012"/>
            <a:ext cx="4661537" cy="2124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449262" algn="just">
              <a:lnSpc>
                <a:spcPct val="107000"/>
              </a:lnSpc>
              <a:spcBef>
                <a:spcPts val="800"/>
              </a:spcBef>
              <a:defRPr sz="1100" i="1"/>
            </a:pPr>
            <a:r>
              <a:t>La experimentación animal en ictus es fundamental para probar diversas estrategias terapéuticas como paso previo a la traslación al paciente. Los modelos animales  deben reproducir lo más posible la situación que sufre el paciente. Un manejo adecuado de dichos modelos así como una armonización de los mismos en los distintos laboratorios es importante para avanzar en la misma dirección y minimizar fallos en la investigación traslacional.</a:t>
            </a:r>
          </a:p>
          <a:p>
            <a:pPr indent="449262" algn="just">
              <a:lnSpc>
                <a:spcPct val="107000"/>
              </a:lnSpc>
              <a:spcBef>
                <a:spcPts val="800"/>
              </a:spcBef>
              <a:defRPr sz="1100" i="1"/>
            </a:pPr>
            <a:r>
              <a:t>El presente curso está orientado a la adquisición de conocimientos y habilidades que favorezcan el desarrollo de la investigación traslacional en el ictus. Para ello, cuenta con unos contenidos, tanto teóricos como prácticos, que aportan las bases metodológicas y éticas necesarias para llevar a cabo la investigación en esta enfermedad. </a:t>
            </a:r>
          </a:p>
        </p:txBody>
      </p:sp>
      <p:sp>
        <p:nvSpPr>
          <p:cNvPr id="54" name="Capacitación para el uso de animales de experimentación…"/>
          <p:cNvSpPr txBox="1"/>
          <p:nvPr/>
        </p:nvSpPr>
        <p:spPr>
          <a:xfrm>
            <a:off x="426719" y="384175"/>
            <a:ext cx="4245612" cy="1907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indent="-171450">
              <a:buSzPct val="100000"/>
              <a:buChar char="❖"/>
              <a:defRPr sz="1100" b="1"/>
            </a:pPr>
            <a:r>
              <a:rPr dirty="0" err="1"/>
              <a:t>Capacitación</a:t>
            </a:r>
            <a:r>
              <a:rPr dirty="0"/>
              <a:t> para el </a:t>
            </a:r>
            <a:r>
              <a:rPr dirty="0" err="1"/>
              <a:t>uso</a:t>
            </a:r>
            <a:r>
              <a:rPr dirty="0"/>
              <a:t> de </a:t>
            </a:r>
            <a:r>
              <a:rPr dirty="0" err="1"/>
              <a:t>animales</a:t>
            </a:r>
            <a:r>
              <a:rPr dirty="0"/>
              <a:t> de </a:t>
            </a:r>
            <a:r>
              <a:rPr dirty="0" err="1"/>
              <a:t>experimentación</a:t>
            </a:r>
            <a:endParaRPr dirty="0"/>
          </a:p>
          <a:p>
            <a:pPr marL="171450" indent="-171450">
              <a:defRPr sz="1100"/>
            </a:pPr>
            <a:r>
              <a:rPr dirty="0"/>
              <a:t>     Carlota Largo </a:t>
            </a:r>
            <a:r>
              <a:rPr dirty="0" err="1"/>
              <a:t>Aramburu</a:t>
            </a:r>
            <a:endParaRPr b="1" dirty="0"/>
          </a:p>
          <a:p>
            <a:pPr marL="171450" indent="-171450">
              <a:buSzPct val="100000"/>
              <a:buChar char="❖"/>
              <a:defRPr sz="1100" b="1"/>
            </a:pPr>
            <a:r>
              <a:rPr dirty="0" err="1"/>
              <a:t>Manejo</a:t>
            </a:r>
            <a:r>
              <a:rPr dirty="0"/>
              <a:t> de la rata </a:t>
            </a:r>
            <a:r>
              <a:rPr dirty="0" err="1"/>
              <a:t>como</a:t>
            </a:r>
            <a:r>
              <a:rPr dirty="0"/>
              <a:t> animal de </a:t>
            </a:r>
            <a:r>
              <a:rPr dirty="0" err="1"/>
              <a:t>experimentación</a:t>
            </a:r>
            <a:endParaRPr dirty="0"/>
          </a:p>
          <a:p>
            <a:pPr marL="171450" indent="-171450">
              <a:defRPr sz="1100"/>
            </a:pPr>
            <a:r>
              <a:rPr dirty="0"/>
              <a:t>     Carlota Largo </a:t>
            </a:r>
            <a:r>
              <a:rPr dirty="0" err="1"/>
              <a:t>Aramburu</a:t>
            </a:r>
            <a:endParaRPr dirty="0"/>
          </a:p>
          <a:p>
            <a:pPr marL="171450" indent="-171450">
              <a:buSzPct val="100000"/>
              <a:buChar char="❖"/>
              <a:defRPr sz="1100" b="1"/>
            </a:pPr>
            <a:r>
              <a:rPr dirty="0"/>
              <a:t>Set de </a:t>
            </a:r>
            <a:r>
              <a:rPr dirty="0" err="1"/>
              <a:t>microcirugía</a:t>
            </a:r>
            <a:r>
              <a:rPr dirty="0"/>
              <a:t>. Material. </a:t>
            </a:r>
            <a:r>
              <a:rPr dirty="0" err="1"/>
              <a:t>Suturas</a:t>
            </a:r>
            <a:r>
              <a:rPr dirty="0"/>
              <a:t>. </a:t>
            </a:r>
            <a:r>
              <a:rPr dirty="0" err="1"/>
              <a:t>Microscopio</a:t>
            </a:r>
            <a:r>
              <a:rPr dirty="0"/>
              <a:t> </a:t>
            </a:r>
            <a:r>
              <a:rPr dirty="0" err="1"/>
              <a:t>quirúrgico</a:t>
            </a:r>
            <a:r>
              <a:rPr dirty="0"/>
              <a:t>. </a:t>
            </a:r>
            <a:r>
              <a:rPr dirty="0" err="1"/>
              <a:t>Ergonomía</a:t>
            </a:r>
            <a:r>
              <a:rPr dirty="0"/>
              <a:t> en </a:t>
            </a:r>
            <a:r>
              <a:rPr dirty="0" err="1"/>
              <a:t>microcirugía</a:t>
            </a:r>
            <a:endParaRPr dirty="0"/>
          </a:p>
          <a:p>
            <a:pPr marL="171450" indent="-171450">
              <a:defRPr sz="1100"/>
            </a:pPr>
            <a:r>
              <a:rPr dirty="0"/>
              <a:t>     Laura Otero Ortega</a:t>
            </a:r>
          </a:p>
          <a:p>
            <a:pPr marL="171450" indent="-171450">
              <a:buSzPct val="100000"/>
              <a:buChar char="❖"/>
              <a:defRPr sz="1100" b="1"/>
            </a:pPr>
            <a:r>
              <a:rPr dirty="0" err="1"/>
              <a:t>Cómo</a:t>
            </a:r>
            <a:r>
              <a:rPr dirty="0"/>
              <a:t> </a:t>
            </a:r>
            <a:r>
              <a:rPr dirty="0" err="1"/>
              <a:t>evaluar</a:t>
            </a:r>
            <a:r>
              <a:rPr dirty="0"/>
              <a:t> el </a:t>
            </a:r>
            <a:r>
              <a:rPr dirty="0" err="1"/>
              <a:t>déficit</a:t>
            </a:r>
            <a:r>
              <a:rPr dirty="0"/>
              <a:t> motor y sensorial. </a:t>
            </a:r>
            <a:r>
              <a:rPr dirty="0" err="1"/>
              <a:t>Escalas</a:t>
            </a:r>
            <a:r>
              <a:rPr dirty="0"/>
              <a:t> de </a:t>
            </a:r>
            <a:r>
              <a:rPr dirty="0" err="1"/>
              <a:t>evaluación</a:t>
            </a:r>
            <a:endParaRPr dirty="0"/>
          </a:p>
          <a:p>
            <a:pPr marL="171450" indent="-171450">
              <a:defRPr sz="1100"/>
            </a:pPr>
            <a:r>
              <a:rPr dirty="0"/>
              <a:t>     María del Carmen Gómez de </a:t>
            </a:r>
            <a:r>
              <a:rPr dirty="0" err="1"/>
              <a:t>Frutos</a:t>
            </a:r>
            <a:endParaRPr dirty="0"/>
          </a:p>
          <a:p>
            <a:pPr marL="171450" indent="-171450">
              <a:buSzPct val="100000"/>
              <a:buChar char="❖"/>
              <a:defRPr sz="1100" b="1"/>
            </a:pPr>
            <a:r>
              <a:rPr dirty="0" err="1"/>
              <a:t>Investigación</a:t>
            </a:r>
            <a:r>
              <a:rPr dirty="0"/>
              <a:t> </a:t>
            </a:r>
            <a:r>
              <a:rPr dirty="0" err="1"/>
              <a:t>traslacional</a:t>
            </a:r>
            <a:r>
              <a:rPr dirty="0"/>
              <a:t> en Ictus</a:t>
            </a:r>
          </a:p>
          <a:p>
            <a:pPr marL="171450" indent="-171450">
              <a:defRPr sz="1100"/>
            </a:pPr>
            <a:r>
              <a:rPr dirty="0"/>
              <a:t>     </a:t>
            </a:r>
            <a:r>
              <a:rPr dirty="0" err="1"/>
              <a:t>Exuperio</a:t>
            </a:r>
            <a:r>
              <a:rPr dirty="0"/>
              <a:t> </a:t>
            </a:r>
            <a:r>
              <a:rPr dirty="0" err="1"/>
              <a:t>Díez</a:t>
            </a:r>
            <a:r>
              <a:rPr dirty="0"/>
              <a:t> </a:t>
            </a:r>
            <a:r>
              <a:rPr dirty="0" err="1"/>
              <a:t>Tejedor</a:t>
            </a:r>
            <a:endParaRPr dirty="0"/>
          </a:p>
        </p:txBody>
      </p:sp>
      <p:sp>
        <p:nvSpPr>
          <p:cNvPr id="55" name="Figura"/>
          <p:cNvSpPr/>
          <p:nvPr/>
        </p:nvSpPr>
        <p:spPr>
          <a:xfrm>
            <a:off x="255586" y="2638424"/>
            <a:ext cx="4624390" cy="4019552"/>
          </a:xfrm>
          <a:custGeom>
            <a:avLst/>
            <a:gdLst/>
            <a:ahLst/>
            <a:cxnLst>
              <a:cxn ang="0">
                <a:pos x="wd2" y="hd2"/>
              </a:cxn>
              <a:cxn ang="5400000">
                <a:pos x="wd2" y="hd2"/>
              </a:cxn>
              <a:cxn ang="10800000">
                <a:pos x="wd2" y="hd2"/>
              </a:cxn>
              <a:cxn ang="16200000">
                <a:pos x="wd2" y="hd2"/>
              </a:cxn>
            </a:cxnLst>
            <a:rect l="0" t="0" r="r" b="b"/>
            <a:pathLst>
              <a:path w="21600" h="21600" extrusionOk="0">
                <a:moveTo>
                  <a:pt x="1287" y="0"/>
                </a:moveTo>
                <a:lnTo>
                  <a:pt x="21600" y="0"/>
                </a:lnTo>
                <a:lnTo>
                  <a:pt x="21600" y="20702"/>
                </a:lnTo>
                <a:cubicBezTo>
                  <a:pt x="21600" y="21198"/>
                  <a:pt x="21024" y="21600"/>
                  <a:pt x="20313" y="21600"/>
                </a:cubicBezTo>
                <a:lnTo>
                  <a:pt x="0" y="21600"/>
                </a:lnTo>
                <a:lnTo>
                  <a:pt x="0" y="898"/>
                </a:lnTo>
                <a:lnTo>
                  <a:pt x="0" y="898"/>
                </a:lnTo>
                <a:cubicBezTo>
                  <a:pt x="0" y="402"/>
                  <a:pt x="576" y="0"/>
                  <a:pt x="1287" y="0"/>
                </a:cubicBezTo>
                <a:lnTo>
                  <a:pt x="1287" y="0"/>
                </a:lnTo>
                <a:close/>
              </a:path>
            </a:pathLst>
          </a:custGeom>
          <a:ln w="19050">
            <a:solidFill>
              <a:srgbClr val="1F497D"/>
            </a:solidFill>
          </a:ln>
        </p:spPr>
        <p:txBody>
          <a:bodyPr lIns="45719" rIns="45719" anchor="ctr"/>
          <a:lstStyle/>
          <a:p>
            <a:pPr>
              <a:defRPr>
                <a:latin typeface="Arial"/>
                <a:ea typeface="Arial"/>
                <a:cs typeface="Arial"/>
                <a:sym typeface="Arial"/>
              </a:defRPr>
            </a:pPr>
            <a:endParaRPr/>
          </a:p>
        </p:txBody>
      </p:sp>
      <p:grpSp>
        <p:nvGrpSpPr>
          <p:cNvPr id="58" name="Agrupar"/>
          <p:cNvGrpSpPr/>
          <p:nvPr/>
        </p:nvGrpSpPr>
        <p:grpSpPr>
          <a:xfrm>
            <a:off x="273047" y="97154"/>
            <a:ext cx="4535491" cy="256542"/>
            <a:chOff x="0" y="0"/>
            <a:chExt cx="4535489" cy="256540"/>
          </a:xfrm>
        </p:grpSpPr>
        <p:sp>
          <p:nvSpPr>
            <p:cNvPr id="56" name="Figura"/>
            <p:cNvSpPr/>
            <p:nvPr/>
          </p:nvSpPr>
          <p:spPr>
            <a:xfrm>
              <a:off x="0" y="18731"/>
              <a:ext cx="4535490" cy="219077"/>
            </a:xfrm>
            <a:custGeom>
              <a:avLst/>
              <a:gdLst/>
              <a:ahLst/>
              <a:cxnLst>
                <a:cxn ang="0">
                  <a:pos x="wd2" y="hd2"/>
                </a:cxn>
                <a:cxn ang="5400000">
                  <a:pos x="wd2" y="hd2"/>
                </a:cxn>
                <a:cxn ang="10800000">
                  <a:pos x="wd2" y="hd2"/>
                </a:cxn>
                <a:cxn ang="16200000">
                  <a:pos x="wd2" y="hd2"/>
                </a:cxn>
              </a:cxnLst>
              <a:rect l="0" t="0" r="r" b="b"/>
              <a:pathLst>
                <a:path w="21600" h="21600" extrusionOk="0">
                  <a:moveTo>
                    <a:pt x="1490" y="0"/>
                  </a:moveTo>
                  <a:lnTo>
                    <a:pt x="21600" y="0"/>
                  </a:lnTo>
                  <a:lnTo>
                    <a:pt x="21600" y="10800"/>
                  </a:lnTo>
                  <a:cubicBezTo>
                    <a:pt x="21600" y="16765"/>
                    <a:pt x="20933" y="21600"/>
                    <a:pt x="20110" y="21600"/>
                  </a:cubicBezTo>
                  <a:lnTo>
                    <a:pt x="0" y="21600"/>
                  </a:lnTo>
                  <a:lnTo>
                    <a:pt x="0" y="10800"/>
                  </a:lnTo>
                  <a:lnTo>
                    <a:pt x="0" y="10800"/>
                  </a:lnTo>
                  <a:cubicBezTo>
                    <a:pt x="0" y="4835"/>
                    <a:pt x="667" y="0"/>
                    <a:pt x="1490" y="0"/>
                  </a:cubicBezTo>
                  <a:lnTo>
                    <a:pt x="1490" y="0"/>
                  </a:lnTo>
                  <a:close/>
                </a:path>
              </a:pathLst>
            </a:custGeom>
            <a:solidFill>
              <a:srgbClr val="1F497D"/>
            </a:solidFill>
            <a:ln w="12700" cap="flat">
              <a:noFill/>
              <a:miter lim="400000"/>
            </a:ln>
            <a:effectLst/>
          </p:spPr>
          <p:txBody>
            <a:bodyPr wrap="square" lIns="45719" tIns="45719" rIns="45719" bIns="45719" numCol="1" anchor="ctr">
              <a:noAutofit/>
            </a:bodyPr>
            <a:lstStyle/>
            <a:p>
              <a:pPr>
                <a:defRPr sz="1100" b="1" i="1">
                  <a:solidFill>
                    <a:srgbClr val="FFFFFF"/>
                  </a:solidFill>
                </a:defRPr>
              </a:pPr>
              <a:endParaRPr/>
            </a:p>
          </p:txBody>
        </p:sp>
        <p:sp>
          <p:nvSpPr>
            <p:cNvPr id="57" name="On line. Contenidos teóricos. Disponible a partir del 15 de Noviembre"/>
            <p:cNvSpPr txBox="1"/>
            <p:nvPr/>
          </p:nvSpPr>
          <p:spPr>
            <a:xfrm>
              <a:off x="137336" y="0"/>
              <a:ext cx="4260820" cy="2565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100" b="1" i="1">
                  <a:solidFill>
                    <a:srgbClr val="FFFFFF"/>
                  </a:solidFill>
                </a:defRPr>
              </a:lvl1pPr>
            </a:lstStyle>
            <a:p>
              <a:r>
                <a:t>On line. Contenidos teóricos. Disponible a partir del 15 de Noviembre </a:t>
              </a:r>
            </a:p>
          </p:txBody>
        </p:sp>
      </p:grpSp>
    </p:spTree>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283</TotalTime>
  <Words>1002</Words>
  <Application>Microsoft Office PowerPoint</Application>
  <PresentationFormat>A4 (210 x 297 mm)</PresentationFormat>
  <Paragraphs>86</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Arial Narrow</vt:lpstr>
      <vt:lpstr>Calibri</vt:lpstr>
      <vt:lpstr>Cambria</vt:lpstr>
      <vt:lpstr>Cambria Math</vt:lpstr>
      <vt:lpstr>Tema de Office</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UNINV57</dc:creator>
  <cp:lastModifiedBy>María Gutiérrez</cp:lastModifiedBy>
  <cp:revision>5</cp:revision>
  <cp:lastPrinted>2021-07-07T07:36:32Z</cp:lastPrinted>
  <dcterms:modified xsi:type="dcterms:W3CDTF">2021-09-03T10:40:00Z</dcterms:modified>
</cp:coreProperties>
</file>